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273" r:id="rId3"/>
    <p:sldId id="274" r:id="rId4"/>
    <p:sldId id="275" r:id="rId5"/>
    <p:sldId id="276" r:id="rId6"/>
    <p:sldId id="283" r:id="rId7"/>
    <p:sldId id="277" r:id="rId8"/>
    <p:sldId id="278" r:id="rId9"/>
    <p:sldId id="279" r:id="rId10"/>
    <p:sldId id="286" r:id="rId11"/>
    <p:sldId id="284" r:id="rId12"/>
    <p:sldId id="282" r:id="rId13"/>
    <p:sldId id="257" r:id="rId14"/>
    <p:sldId id="280" r:id="rId15"/>
    <p:sldId id="281" r:id="rId16"/>
    <p:sldId id="285" r:id="rId17"/>
    <p:sldId id="258" r:id="rId18"/>
    <p:sldId id="272" r:id="rId19"/>
    <p:sldId id="259" r:id="rId20"/>
    <p:sldId id="261" r:id="rId21"/>
    <p:sldId id="260" r:id="rId22"/>
    <p:sldId id="262" r:id="rId23"/>
    <p:sldId id="263" r:id="rId24"/>
    <p:sldId id="264" r:id="rId25"/>
    <p:sldId id="265" r:id="rId26"/>
    <p:sldId id="266" r:id="rId27"/>
    <p:sldId id="267" r:id="rId28"/>
    <p:sldId id="268" r:id="rId29"/>
    <p:sldId id="269" r:id="rId30"/>
    <p:sldId id="270" r:id="rId31"/>
    <p:sldId id="271"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28" r:id="rId48"/>
    <p:sldId id="302" r:id="rId49"/>
    <p:sldId id="303" r:id="rId50"/>
    <p:sldId id="304" r:id="rId51"/>
    <p:sldId id="305" r:id="rId52"/>
    <p:sldId id="306" r:id="rId53"/>
    <p:sldId id="307" r:id="rId54"/>
    <p:sldId id="323" r:id="rId55"/>
    <p:sldId id="324" r:id="rId56"/>
    <p:sldId id="325" r:id="rId57"/>
    <p:sldId id="326"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7"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FF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1" autoAdjust="0"/>
    <p:restoredTop sz="94660"/>
  </p:normalViewPr>
  <p:slideViewPr>
    <p:cSldViewPr>
      <p:cViewPr varScale="1">
        <p:scale>
          <a:sx n="43" d="100"/>
          <a:sy n="43" d="100"/>
        </p:scale>
        <p:origin x="1308"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487A6036-BDA4-480F-B6F2-5714BB48BB77}" type="datetimeFigureOut">
              <a:rPr lang="en-US" smtClean="0"/>
              <a:t>8/14/2017</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D7975852-C01B-4B7A-8F06-29DDEF9A954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7A6036-BDA4-480F-B6F2-5714BB48BB77}"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75852-C01B-4B7A-8F06-29DDEF9A954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7A6036-BDA4-480F-B6F2-5714BB48BB77}"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75852-C01B-4B7A-8F06-29DDEF9A954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487A6036-BDA4-480F-B6F2-5714BB48BB77}" type="datetimeFigureOut">
              <a:rPr lang="en-US" smtClean="0"/>
              <a:t>8/14/2017</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D7975852-C01B-4B7A-8F06-29DDEF9A954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487A6036-BDA4-480F-B6F2-5714BB48BB77}" type="datetimeFigureOut">
              <a:rPr lang="en-US" smtClean="0"/>
              <a:t>8/14/2017</a:t>
            </a:fld>
            <a:endParaRPr lang="en-US"/>
          </a:p>
        </p:txBody>
      </p:sp>
      <p:sp>
        <p:nvSpPr>
          <p:cNvPr id="5" name="Footer Placeholder 4"/>
          <p:cNvSpPr>
            <a:spLocks noGrp="1"/>
          </p:cNvSpPr>
          <p:nvPr>
            <p:ph type="ftr" sz="quarter" idx="11"/>
          </p:nvPr>
        </p:nvSpPr>
        <p:spPr>
          <a:xfrm>
            <a:off x="2619376" y="6480969"/>
            <a:ext cx="4260056" cy="300831"/>
          </a:xfrm>
        </p:spPr>
        <p:txBody>
          <a:bodyPr/>
          <a:lstStyle/>
          <a:p>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D7975852-C01B-4B7A-8F06-29DDEF9A9543}" type="slidenum">
              <a:rPr lang="en-US" smtClean="0"/>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487A6036-BDA4-480F-B6F2-5714BB48BB77}" type="datetimeFigureOut">
              <a:rPr lang="en-US" smtClean="0"/>
              <a:t>8/14/2017</a:t>
            </a:fld>
            <a:endParaRPr lang="en-US"/>
          </a:p>
        </p:txBody>
      </p:sp>
      <p:sp>
        <p:nvSpPr>
          <p:cNvPr id="6" name="Footer Placeholder 5"/>
          <p:cNvSpPr>
            <a:spLocks noGrp="1"/>
          </p:cNvSpPr>
          <p:nvPr>
            <p:ph type="ftr" sz="quarter" idx="11"/>
          </p:nvPr>
        </p:nvSpPr>
        <p:spPr>
          <a:xfrm>
            <a:off x="457200"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D7975852-C01B-4B7A-8F06-29DDEF9A954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487A6036-BDA4-480F-B6F2-5714BB48BB77}" type="datetimeFigureOut">
              <a:rPr lang="en-US" smtClean="0"/>
              <a:t>8/14/2017</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D7975852-C01B-4B7A-8F06-29DDEF9A954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87A6036-BDA4-480F-B6F2-5714BB48BB77}" type="datetimeFigureOut">
              <a:rPr lang="en-US" smtClean="0"/>
              <a:t>8/14/2017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975852-C01B-4B7A-8F06-29DDEF9A954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487A6036-BDA4-480F-B6F2-5714BB48BB77}" type="datetimeFigureOut">
              <a:rPr lang="en-US" smtClean="0"/>
              <a:t>8/14/2017</a:t>
            </a:fld>
            <a:endParaRPr lang="en-US"/>
          </a:p>
        </p:txBody>
      </p:sp>
      <p:sp>
        <p:nvSpPr>
          <p:cNvPr id="3" name="Footer Placeholder 2"/>
          <p:cNvSpPr>
            <a:spLocks noGrp="1"/>
          </p:cNvSpPr>
          <p:nvPr>
            <p:ph type="ftr" sz="quarter" idx="11"/>
          </p:nvPr>
        </p:nvSpPr>
        <p:spPr>
          <a:xfrm>
            <a:off x="457200" y="6481890"/>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D7975852-C01B-4B7A-8F06-29DDEF9A954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487A6036-BDA4-480F-B6F2-5714BB48BB77}" type="datetimeFigureOut">
              <a:rPr lang="en-US" smtClean="0"/>
              <a:t>8/14/2017</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D7975852-C01B-4B7A-8F06-29DDEF9A954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487A6036-BDA4-480F-B6F2-5714BB48BB77}" type="datetimeFigureOut">
              <a:rPr lang="en-US" smtClean="0"/>
              <a:t>8/14/2017</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D7975852-C01B-4B7A-8F06-29DDEF9A954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487A6036-BDA4-480F-B6F2-5714BB48BB77}" type="datetimeFigureOut">
              <a:rPr lang="en-US" smtClean="0"/>
              <a:t>8/14/2017</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D7975852-C01B-4B7A-8F06-29DDEF9A9543}"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6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6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6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6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7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72.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image" Target="../media/image171.png"/><Relationship Id="rId4" Type="http://schemas.openxmlformats.org/officeDocument/2006/relationships/image" Target="../media/image170.png"/></Relationships>
</file>

<file path=ppt/slides/_rels/slide7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Kinesio</a:t>
            </a:r>
            <a:r>
              <a:rPr lang="en-US" dirty="0" smtClean="0"/>
              <a:t> Taping</a:t>
            </a:r>
            <a:r>
              <a:rPr lang="fa-IR" dirty="0" smtClean="0"/>
              <a:t/>
            </a:r>
            <a:br>
              <a:rPr lang="fa-IR" dirty="0" smtClean="0"/>
            </a:br>
            <a:endParaRPr lang="en-US" dirty="0"/>
          </a:p>
        </p:txBody>
      </p:sp>
      <p:sp>
        <p:nvSpPr>
          <p:cNvPr id="22" name="Subtitle 21"/>
          <p:cNvSpPr>
            <a:spLocks noGrp="1"/>
          </p:cNvSpPr>
          <p:nvPr>
            <p:ph type="subTitle" idx="1"/>
          </p:nvPr>
        </p:nvSpPr>
        <p:spPr>
          <a:xfrm>
            <a:off x="772571" y="4012668"/>
            <a:ext cx="8062912" cy="1003061"/>
          </a:xfrm>
        </p:spPr>
        <p:txBody>
          <a:bodyPr>
            <a:normAutofit fontScale="92500" lnSpcReduction="10000"/>
          </a:bodyPr>
          <a:lstStyle/>
          <a:p>
            <a:r>
              <a:rPr lang="fa-IR" sz="4800" b="1" dirty="0" smtClean="0">
                <a:cs typeface="B Badr" panose="00000400000000000000" pitchFamily="2" charset="-78"/>
              </a:rPr>
              <a:t>فیزیوتراپیست پویا احسانی</a:t>
            </a:r>
          </a:p>
          <a:p>
            <a:r>
              <a:rPr lang="fa-IR" sz="2400" dirty="0" smtClean="0">
                <a:solidFill>
                  <a:schemeClr val="accent2"/>
                </a:solidFill>
              </a:rPr>
              <a:t>دکترای حرفه ای فیزیوتراپی دانشگاه نامز اسپانیا</a:t>
            </a:r>
            <a:endParaRPr lang="en-US" sz="2400" dirty="0">
              <a:solidFill>
                <a:schemeClr val="accent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196737"/>
            <a:ext cx="1981200" cy="4386945"/>
          </a:xfrm>
          <a:prstGeom prst="rect">
            <a:avLst/>
          </a:prstGeom>
          <a:ln>
            <a:noFill/>
          </a:ln>
          <a:effectLst>
            <a:softEdge rad="112500"/>
          </a:effectLst>
        </p:spPr>
      </p:pic>
      <p:sp>
        <p:nvSpPr>
          <p:cNvPr id="6" name="TextBox 5"/>
          <p:cNvSpPr txBox="1"/>
          <p:nvPr/>
        </p:nvSpPr>
        <p:spPr>
          <a:xfrm>
            <a:off x="6096000" y="2438400"/>
            <a:ext cx="2743200" cy="369332"/>
          </a:xfrm>
          <a:prstGeom prst="rect">
            <a:avLst/>
          </a:prstGeom>
          <a:noFill/>
        </p:spPr>
        <p:txBody>
          <a:bodyPr wrap="square" rtlCol="0">
            <a:spAutoFit/>
          </a:bodyPr>
          <a:lstStyle/>
          <a:p>
            <a:r>
              <a:rPr lang="fa-IR" dirty="0" smtClean="0">
                <a:solidFill>
                  <a:schemeClr val="bg1"/>
                </a:solidFill>
                <a:latin typeface="Sinking Ship" pitchFamily="2" charset="0"/>
                <a:cs typeface="B Mitra" pitchFamily="2" charset="-78"/>
              </a:rPr>
              <a:t>(1973، دکتر کنزو </a:t>
            </a:r>
            <a:r>
              <a:rPr lang="fa-IR" dirty="0">
                <a:solidFill>
                  <a:schemeClr val="bg1"/>
                </a:solidFill>
                <a:latin typeface="Sinking Ship" pitchFamily="2" charset="0"/>
                <a:cs typeface="B Mitra" pitchFamily="2" charset="-78"/>
              </a:rPr>
              <a:t>)</a:t>
            </a:r>
            <a:endParaRPr lang="en-US" dirty="0">
              <a:solidFill>
                <a:schemeClr val="bg1"/>
              </a:solidFill>
            </a:endParaRPr>
          </a:p>
        </p:txBody>
      </p:sp>
    </p:spTree>
    <p:extLst>
      <p:ext uri="{BB962C8B-B14F-4D97-AF65-F5344CB8AC3E}">
        <p14:creationId xmlns:p14="http://schemas.microsoft.com/office/powerpoint/2010/main" val="23888050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Titr" pitchFamily="2" charset="-78"/>
              </a:rPr>
              <a:t>جداکردن نوار کینزیو از سطح کاغذ</a:t>
            </a:r>
            <a:endParaRPr lang="en-US" dirty="0">
              <a:cs typeface="B Titr" pitchFamily="2" charset="-78"/>
            </a:endParaRPr>
          </a:p>
        </p:txBody>
      </p:sp>
      <p:sp>
        <p:nvSpPr>
          <p:cNvPr id="3" name="Text Placeholder 2"/>
          <p:cNvSpPr>
            <a:spLocks noGrp="1"/>
          </p:cNvSpPr>
          <p:nvPr>
            <p:ph type="body" idx="1"/>
          </p:nvPr>
        </p:nvSpPr>
        <p:spPr>
          <a:xfrm>
            <a:off x="381000" y="1633536"/>
            <a:ext cx="8153400" cy="4767264"/>
          </a:xfrm>
        </p:spPr>
        <p:txBody>
          <a:bodyPr/>
          <a:lstStyle/>
          <a:p>
            <a:pPr marL="397764" indent="-342900" algn="r" rtl="1">
              <a:buFont typeface="Wingdings" pitchFamily="2" charset="2"/>
              <a:buChar char="v"/>
            </a:pPr>
            <a:r>
              <a:rPr lang="fa-IR" dirty="0" smtClean="0">
                <a:cs typeface="B Mitra" pitchFamily="2" charset="-78"/>
              </a:rPr>
              <a:t>در روش اول: پس از آن که لبه های نوار را گرد کردید،</a:t>
            </a:r>
          </a:p>
          <a:p>
            <a:pPr algn="r" rtl="1"/>
            <a:r>
              <a:rPr lang="fa-IR" dirty="0" smtClean="0">
                <a:cs typeface="B Mitra" pitchFamily="2" charset="-78"/>
              </a:rPr>
              <a:t>به آرامی با انگشت آن را از سطح کاغذی اش جدا</a:t>
            </a:r>
          </a:p>
          <a:p>
            <a:pPr algn="r" rtl="1"/>
            <a:r>
              <a:rPr lang="fa-IR" dirty="0" smtClean="0">
                <a:cs typeface="B Mitra" pitchFamily="2" charset="-78"/>
              </a:rPr>
              <a:t>کنید.</a:t>
            </a:r>
          </a:p>
          <a:p>
            <a:pPr algn="r" rtl="1"/>
            <a:endParaRPr lang="fa-IR" dirty="0">
              <a:cs typeface="B Mitra" pitchFamily="2" charset="-78"/>
            </a:endParaRPr>
          </a:p>
          <a:p>
            <a:pPr algn="r" rtl="1"/>
            <a:endParaRPr lang="fa-IR" dirty="0" smtClean="0">
              <a:cs typeface="B Mitra" pitchFamily="2" charset="-78"/>
            </a:endParaRPr>
          </a:p>
          <a:p>
            <a:pPr marL="512064" indent="-457200" algn="r" rtl="1">
              <a:buFont typeface="Wingdings" pitchFamily="2" charset="2"/>
              <a:buChar char="v"/>
            </a:pPr>
            <a:r>
              <a:rPr lang="fa-IR" dirty="0" smtClean="0">
                <a:cs typeface="B Mitra" pitchFamily="2" charset="-78"/>
              </a:rPr>
              <a:t>در روش دوم، به نام روش </a:t>
            </a:r>
            <a:r>
              <a:rPr lang="en-US" dirty="0" smtClean="0">
                <a:cs typeface="B Mitra" pitchFamily="2" charset="-78"/>
              </a:rPr>
              <a:t>Paper off</a:t>
            </a:r>
            <a:r>
              <a:rPr lang="fa-IR" dirty="0" smtClean="0">
                <a:cs typeface="B Mitra" pitchFamily="2" charset="-78"/>
              </a:rPr>
              <a:t>، کاغذ را از</a:t>
            </a:r>
          </a:p>
          <a:p>
            <a:pPr algn="r" rtl="1"/>
            <a:r>
              <a:rPr lang="fa-IR" dirty="0" smtClean="0">
                <a:cs typeface="B Mitra" pitchFamily="2" charset="-78"/>
              </a:rPr>
              <a:t>وسط آن جدا کنید. طوری که تنشن را به میزان لازم</a:t>
            </a:r>
          </a:p>
          <a:p>
            <a:pPr algn="r" rtl="1"/>
            <a:r>
              <a:rPr lang="fa-IR" dirty="0" smtClean="0">
                <a:cs typeface="B Mitra" pitchFamily="2" charset="-78"/>
              </a:rPr>
              <a:t>به وسط اعمال می کنید و از همان ناحیه میانی بر روی پوست می چسبانید و کشش می دهید. و دو </a:t>
            </a:r>
          </a:p>
          <a:p>
            <a:pPr algn="r" rtl="1"/>
            <a:r>
              <a:rPr lang="fa-IR" dirty="0" smtClean="0">
                <a:cs typeface="B Mitra" pitchFamily="2" charset="-78"/>
              </a:rPr>
              <a:t>انتهای نوار را به صورت </a:t>
            </a:r>
          </a:p>
          <a:p>
            <a:pPr algn="r" rtl="1"/>
            <a:r>
              <a:rPr lang="fa-IR" dirty="0" smtClean="0">
                <a:cs typeface="B Mitra" pitchFamily="2" charset="-78"/>
              </a:rPr>
              <a:t>تنشن </a:t>
            </a:r>
            <a:r>
              <a:rPr lang="en-US" dirty="0" smtClean="0">
                <a:cs typeface="B Mitra" pitchFamily="2" charset="-78"/>
              </a:rPr>
              <a:t>off</a:t>
            </a:r>
            <a:r>
              <a:rPr lang="fa-IR" dirty="0" smtClean="0">
                <a:cs typeface="B Mitra" pitchFamily="2" charset="-78"/>
              </a:rPr>
              <a:t> از کاغذ جدا</a:t>
            </a:r>
          </a:p>
          <a:p>
            <a:pPr algn="r" rtl="1"/>
            <a:r>
              <a:rPr lang="fa-IR" dirty="0" smtClean="0">
                <a:cs typeface="B Mitra" pitchFamily="2" charset="-78"/>
              </a:rPr>
              <a:t>کنید.</a:t>
            </a:r>
            <a:endParaRPr lang="en-US" dirty="0">
              <a:cs typeface="B Mitra"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333" y="4735699"/>
            <a:ext cx="2757667" cy="151270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5808" y="4735699"/>
            <a:ext cx="1748726" cy="15127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566" y="1525660"/>
            <a:ext cx="1981200" cy="2491508"/>
          </a:xfrm>
          <a:prstGeom prst="rect">
            <a:avLst/>
          </a:prstGeom>
        </p:spPr>
      </p:pic>
    </p:spTree>
    <p:extLst>
      <p:ext uri="{BB962C8B-B14F-4D97-AF65-F5344CB8AC3E}">
        <p14:creationId xmlns:p14="http://schemas.microsoft.com/office/powerpoint/2010/main" val="35166434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23864"/>
            <a:ext cx="7848600" cy="6053136"/>
          </a:xfrm>
        </p:spPr>
        <p:txBody>
          <a:bodyPr/>
          <a:lstStyle/>
          <a:p>
            <a:pPr algn="ctr" rtl="1"/>
            <a:r>
              <a:rPr lang="fa-IR" dirty="0" smtClean="0">
                <a:latin typeface="Arial Black" pitchFamily="34" charset="0"/>
                <a:cs typeface="B Titr" pitchFamily="2" charset="-78"/>
              </a:rPr>
              <a:t>بهترین نتیجه زمانی به دست می آید که از روش </a:t>
            </a:r>
            <a:r>
              <a:rPr lang="en-US" dirty="0" smtClean="0">
                <a:latin typeface="Arial Black" pitchFamily="34" charset="0"/>
                <a:cs typeface="B Titr" pitchFamily="2" charset="-78"/>
              </a:rPr>
              <a:t>Less is better</a:t>
            </a:r>
            <a:r>
              <a:rPr lang="fa-IR" dirty="0" smtClean="0">
                <a:latin typeface="Arial Black" pitchFamily="34" charset="0"/>
                <a:cs typeface="B Titr" pitchFamily="2" charset="-78"/>
              </a:rPr>
              <a:t> استفاده کنیم یعنی:</a:t>
            </a:r>
            <a:br>
              <a:rPr lang="fa-IR" dirty="0" smtClean="0">
                <a:latin typeface="Arial Black" pitchFamily="34" charset="0"/>
                <a:cs typeface="B Titr" pitchFamily="2" charset="-78"/>
              </a:rPr>
            </a:br>
            <a:r>
              <a:rPr lang="fa-IR" dirty="0" smtClean="0">
                <a:solidFill>
                  <a:srgbClr val="FFFF00"/>
                </a:solidFill>
                <a:latin typeface="Arial Black" pitchFamily="34" charset="0"/>
                <a:cs typeface="B Titr" pitchFamily="2" charset="-78"/>
              </a:rPr>
              <a:t>تعداد لایه های کمتر، میزان تنشن کمتر، و </a:t>
            </a:r>
            <a:r>
              <a:rPr lang="en-US" dirty="0" smtClean="0">
                <a:solidFill>
                  <a:srgbClr val="FFFF00"/>
                </a:solidFill>
                <a:latin typeface="Arial Black" pitchFamily="34" charset="0"/>
                <a:cs typeface="B Titr" pitchFamily="2" charset="-78"/>
              </a:rPr>
              <a:t>Downward Pressure</a:t>
            </a:r>
            <a:r>
              <a:rPr lang="fa-IR" dirty="0" smtClean="0">
                <a:solidFill>
                  <a:srgbClr val="FFFF00"/>
                </a:solidFill>
                <a:latin typeface="Arial Black" pitchFamily="34" charset="0"/>
                <a:cs typeface="B Titr" pitchFamily="2" charset="-78"/>
              </a:rPr>
              <a:t> کمتر (یا در حد متوسط) </a:t>
            </a:r>
            <a:r>
              <a:rPr lang="fa-IR" dirty="0" smtClean="0">
                <a:latin typeface="Arial Black" pitchFamily="34" charset="0"/>
                <a:cs typeface="B Titr" pitchFamily="2" charset="-78"/>
              </a:rPr>
              <a:t>استفاده نمایید.</a:t>
            </a:r>
            <a:endParaRPr lang="en-US" dirty="0">
              <a:latin typeface="Arial Black" pitchFamily="34" charset="0"/>
              <a:cs typeface="B Titr" pitchFamily="2" charset="-78"/>
            </a:endParaRPr>
          </a:p>
        </p:txBody>
      </p:sp>
    </p:spTree>
    <p:extLst>
      <p:ext uri="{BB962C8B-B14F-4D97-AF65-F5344CB8AC3E}">
        <p14:creationId xmlns:p14="http://schemas.microsoft.com/office/powerpoint/2010/main" val="26784898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cs typeface="B Titr" pitchFamily="2" charset="-78"/>
              </a:rPr>
              <a:t>برداشتن نوار کینزیو</a:t>
            </a:r>
            <a:endParaRPr lang="en-US" sz="4000" dirty="0">
              <a:cs typeface="B Titr" pitchFamily="2" charset="-78"/>
            </a:endParaRPr>
          </a:p>
        </p:txBody>
      </p:sp>
      <p:sp>
        <p:nvSpPr>
          <p:cNvPr id="3" name="Text Placeholder 2"/>
          <p:cNvSpPr>
            <a:spLocks noGrp="1"/>
          </p:cNvSpPr>
          <p:nvPr>
            <p:ph type="body" idx="1"/>
          </p:nvPr>
        </p:nvSpPr>
        <p:spPr>
          <a:xfrm>
            <a:off x="381000" y="1633536"/>
            <a:ext cx="8077200" cy="4995864"/>
          </a:xfrm>
        </p:spPr>
        <p:txBody>
          <a:bodyPr>
            <a:normAutofit/>
          </a:bodyPr>
          <a:lstStyle/>
          <a:p>
            <a:pPr algn="r" rtl="1"/>
            <a:r>
              <a:rPr lang="fa-IR" sz="2800" b="1" dirty="0" smtClean="0">
                <a:cs typeface="B Mitra" pitchFamily="2" charset="-78"/>
              </a:rPr>
              <a:t>پس از چند روز چسبیدن نوار بر روی پوست بدن، چسب آکریلیک بسیار قوی می شود.</a:t>
            </a:r>
          </a:p>
          <a:p>
            <a:pPr algn="r" rtl="1"/>
            <a:endParaRPr lang="fa-IR" sz="2800" b="1" dirty="0">
              <a:cs typeface="B Mitra" pitchFamily="2" charset="-78"/>
            </a:endParaRPr>
          </a:p>
          <a:p>
            <a:pPr algn="r" rtl="1"/>
            <a:r>
              <a:rPr lang="fa-IR" sz="2800" b="1" dirty="0" smtClean="0">
                <a:cs typeface="B Mitra" pitchFamily="2" charset="-78"/>
              </a:rPr>
              <a:t>برای برداشتن نوار کینزیو اگر مرطوب یا روغنی باشد راحت تر است.</a:t>
            </a:r>
          </a:p>
          <a:p>
            <a:pPr algn="r" rtl="1"/>
            <a:endParaRPr lang="fa-IR" sz="2800" b="1" dirty="0">
              <a:cs typeface="B Mitra" pitchFamily="2" charset="-78"/>
            </a:endParaRPr>
          </a:p>
          <a:p>
            <a:pPr algn="r" rtl="1"/>
            <a:r>
              <a:rPr lang="fa-IR" sz="2800" b="1" dirty="0" smtClean="0">
                <a:cs typeface="B Mitra" pitchFamily="2" charset="-78"/>
              </a:rPr>
              <a:t>نوار را در جهت رویش موهای بدن جدا می کنیم.</a:t>
            </a:r>
            <a:endParaRPr lang="en-US" sz="2800" b="1" dirty="0" smtClean="0">
              <a:cs typeface="B Mitra" pitchFamily="2" charset="-78"/>
            </a:endParaRPr>
          </a:p>
          <a:p>
            <a:pPr algn="r" rtl="1"/>
            <a:r>
              <a:rPr lang="fa-IR" sz="2800" b="1" dirty="0" smtClean="0">
                <a:cs typeface="B Mitra" pitchFamily="2" charset="-78"/>
              </a:rPr>
              <a:t> همزمان با دست دیگرمان با ایجاد تنشن بین</a:t>
            </a:r>
            <a:endParaRPr lang="en-US" sz="2800" b="1" dirty="0" smtClean="0">
              <a:cs typeface="B Mitra" pitchFamily="2" charset="-78"/>
            </a:endParaRPr>
          </a:p>
          <a:p>
            <a:pPr algn="r" rtl="1"/>
            <a:r>
              <a:rPr lang="fa-IR" sz="2800" b="1" dirty="0" smtClean="0">
                <a:cs typeface="B Mitra" pitchFamily="2" charset="-78"/>
              </a:rPr>
              <a:t> پوست و نوار آن را بلند می کنیم.</a:t>
            </a:r>
            <a:endParaRPr lang="en-US" sz="2800" b="1" dirty="0">
              <a:cs typeface="B Mitra"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733800"/>
            <a:ext cx="2059322" cy="2856190"/>
          </a:xfrm>
          <a:prstGeom prst="rect">
            <a:avLst/>
          </a:prstGeom>
        </p:spPr>
      </p:pic>
    </p:spTree>
    <p:extLst>
      <p:ext uri="{BB962C8B-B14F-4D97-AF65-F5344CB8AC3E}">
        <p14:creationId xmlns:p14="http://schemas.microsoft.com/office/powerpoint/2010/main" val="34327577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cs typeface="B Titr" pitchFamily="2" charset="-78"/>
              </a:rPr>
              <a:t>کاربردهای نوار کینزیولوژی</a:t>
            </a:r>
            <a:endParaRPr lang="en-US" dirty="0">
              <a:cs typeface="B Titr" pitchFamily="2" charset="-78"/>
            </a:endParaRPr>
          </a:p>
        </p:txBody>
      </p:sp>
      <p:sp>
        <p:nvSpPr>
          <p:cNvPr id="3" name="Content Placeholder 2"/>
          <p:cNvSpPr>
            <a:spLocks noGrp="1"/>
          </p:cNvSpPr>
          <p:nvPr>
            <p:ph idx="1"/>
          </p:nvPr>
        </p:nvSpPr>
        <p:spPr/>
        <p:txBody>
          <a:bodyPr>
            <a:normAutofit lnSpcReduction="10000"/>
          </a:bodyPr>
          <a:lstStyle/>
          <a:p>
            <a:pPr algn="r" rtl="1"/>
            <a:r>
              <a:rPr lang="en-US" b="1" u="sng" dirty="0" smtClean="0">
                <a:solidFill>
                  <a:schemeClr val="accent6">
                    <a:lumMod val="40000"/>
                    <a:lumOff val="60000"/>
                  </a:schemeClr>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Basic (Traditional) Application</a:t>
            </a:r>
          </a:p>
          <a:p>
            <a:pPr marL="64008" indent="0" algn="r" rtl="1">
              <a:buNone/>
            </a:pPr>
            <a:r>
              <a:rPr lang="fa-IR" dirty="0" smtClean="0">
                <a:cs typeface="B Mitra" pitchFamily="2" charset="-78"/>
              </a:rPr>
              <a:t>(در این مورد یک یا چند لایه از نوار بر روی ناحیه مورد نظر بسته می شود، که تصور می شود هر لایه وظیفه خاصی داشته باشد، که هدف بیشتر حمایت از بافت است)</a:t>
            </a:r>
          </a:p>
          <a:p>
            <a:pPr marL="64008" indent="0" algn="r" rtl="1">
              <a:buNone/>
            </a:pPr>
            <a:endParaRPr lang="fa-IR" dirty="0" smtClean="0">
              <a:cs typeface="B Mitra" pitchFamily="2" charset="-78"/>
            </a:endParaRPr>
          </a:p>
          <a:p>
            <a:pPr algn="r" rtl="1"/>
            <a:r>
              <a:rPr lang="en-US" b="1" u="sng" dirty="0" smtClean="0">
                <a:solidFill>
                  <a:schemeClr val="accent6">
                    <a:lumMod val="40000"/>
                    <a:lumOff val="60000"/>
                  </a:schemeClr>
                </a:solidFill>
                <a:effectLst>
                  <a:outerShdw blurRad="38100" dist="38100" dir="2700000" algn="tl">
                    <a:srgbClr val="000000">
                      <a:alpha val="43137"/>
                    </a:srgbClr>
                  </a:outerShdw>
                </a:effectLst>
              </a:rPr>
              <a:t>Advanced (Corrective) Application</a:t>
            </a:r>
          </a:p>
          <a:p>
            <a:pPr marL="64008" indent="0" algn="r" rtl="1">
              <a:buNone/>
            </a:pPr>
            <a:r>
              <a:rPr lang="fa-IR" dirty="0" smtClean="0">
                <a:cs typeface="B Mitra" pitchFamily="2" charset="-78"/>
              </a:rPr>
              <a:t>(در این روش هدف کمک به اصلاح شرایط نامطلوب موجود در بدن است.</a:t>
            </a:r>
          </a:p>
          <a:p>
            <a:pPr marL="64008" indent="0" algn="r" rtl="1">
              <a:buNone/>
            </a:pPr>
            <a:r>
              <a:rPr lang="fa-IR" dirty="0" smtClean="0">
                <a:cs typeface="B Mitra" pitchFamily="2" charset="-78"/>
              </a:rPr>
              <a:t>در مجموع 6 تکنیک اصلاحی وجود دارد.)؛ در این جا بسته به هدف درمانی نوارها را به شیوه خاصی می چسبانیم.</a:t>
            </a:r>
            <a:endParaRPr lang="en-US" dirty="0">
              <a:cs typeface="B Mitra" pitchFamily="2" charset="-78"/>
            </a:endParaRPr>
          </a:p>
        </p:txBody>
      </p:sp>
    </p:spTree>
    <p:extLst>
      <p:ext uri="{BB962C8B-B14F-4D97-AF65-F5344CB8AC3E}">
        <p14:creationId xmlns:p14="http://schemas.microsoft.com/office/powerpoint/2010/main" val="39314805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Arial Black" pitchFamily="34" charset="0"/>
                <a:cs typeface="B Titr" pitchFamily="2" charset="-78"/>
              </a:rPr>
              <a:t>روش </a:t>
            </a:r>
            <a:r>
              <a:rPr lang="en-US" sz="4800" b="1" dirty="0" smtClean="0">
                <a:latin typeface="Arial Black" pitchFamily="34" charset="0"/>
                <a:cs typeface="B Titr" pitchFamily="2" charset="-78"/>
              </a:rPr>
              <a:t>Basic</a:t>
            </a:r>
            <a:endParaRPr lang="en-US" sz="4800" b="1" dirty="0">
              <a:latin typeface="Arial Black" pitchFamily="34" charset="0"/>
              <a:cs typeface="B Titr" pitchFamily="2" charset="-78"/>
            </a:endParaRPr>
          </a:p>
        </p:txBody>
      </p:sp>
      <p:sp>
        <p:nvSpPr>
          <p:cNvPr id="3" name="Content Placeholder 2"/>
          <p:cNvSpPr>
            <a:spLocks noGrp="1"/>
          </p:cNvSpPr>
          <p:nvPr>
            <p:ph idx="1"/>
          </p:nvPr>
        </p:nvSpPr>
        <p:spPr/>
        <p:txBody>
          <a:bodyPr>
            <a:normAutofit fontScale="92500" lnSpcReduction="10000"/>
          </a:bodyPr>
          <a:lstStyle/>
          <a:p>
            <a:pPr marL="64008" indent="0" algn="ctr" rtl="1">
              <a:buNone/>
            </a:pPr>
            <a:r>
              <a:rPr lang="fa-IR" b="1" dirty="0" smtClean="0">
                <a:cs typeface="B Mitra" pitchFamily="2" charset="-78"/>
              </a:rPr>
              <a:t>در این روش عضله ای که قرار است </a:t>
            </a:r>
            <a:r>
              <a:rPr lang="en-US" b="1" dirty="0" smtClean="0">
                <a:cs typeface="B Mitra" pitchFamily="2" charset="-78"/>
              </a:rPr>
              <a:t>Tape</a:t>
            </a:r>
            <a:r>
              <a:rPr lang="fa-IR" b="1" dirty="0" smtClean="0">
                <a:cs typeface="B Mitra" pitchFamily="2" charset="-78"/>
              </a:rPr>
              <a:t> شود، باید در حالت </a:t>
            </a:r>
            <a:r>
              <a:rPr lang="fa-IR" b="1" u="sng" dirty="0" smtClean="0">
                <a:solidFill>
                  <a:schemeClr val="bg1">
                    <a:lumMod val="95000"/>
                    <a:lumOff val="5000"/>
                  </a:schemeClr>
                </a:solidFill>
                <a:cs typeface="B Mitra" pitchFamily="2" charset="-78"/>
              </a:rPr>
              <a:t>استرچ</a:t>
            </a:r>
            <a:r>
              <a:rPr lang="fa-IR" b="1" dirty="0" smtClean="0">
                <a:cs typeface="B Mitra" pitchFamily="2" charset="-78"/>
              </a:rPr>
              <a:t> قرار داده شود</a:t>
            </a:r>
          </a:p>
          <a:p>
            <a:pPr marL="64008" indent="0" algn="r" rtl="1">
              <a:buNone/>
            </a:pPr>
            <a:endParaRPr lang="fa-IR" b="1" dirty="0" smtClean="0">
              <a:cs typeface="B Mitra" pitchFamily="2" charset="-78"/>
            </a:endParaRPr>
          </a:p>
          <a:p>
            <a:pPr marL="64008" indent="0" algn="r" rtl="1">
              <a:buNone/>
            </a:pPr>
            <a:endParaRPr lang="fa-IR" b="1" dirty="0">
              <a:cs typeface="B Mitra" pitchFamily="2" charset="-78"/>
            </a:endParaRPr>
          </a:p>
          <a:p>
            <a:pPr marL="64008" indent="0" algn="ctr" rtl="1">
              <a:buNone/>
            </a:pPr>
            <a:r>
              <a:rPr lang="fa-IR" b="1" dirty="0" smtClean="0">
                <a:cs typeface="B Mitra" pitchFamily="2" charset="-78"/>
              </a:rPr>
              <a:t> </a:t>
            </a:r>
            <a:r>
              <a:rPr lang="fa-IR" b="1" dirty="0" smtClean="0">
                <a:solidFill>
                  <a:srgbClr val="FFC000"/>
                </a:solidFill>
                <a:cs typeface="B Mitra" pitchFamily="2" charset="-78"/>
              </a:rPr>
              <a:t>استرچ بافت + حالت ارتجاعی نوار (%) = ایجاد چین خوردگی در پوست می دهد</a:t>
            </a:r>
          </a:p>
          <a:p>
            <a:pPr marL="64008" indent="0" algn="r" rtl="1">
              <a:buNone/>
            </a:pPr>
            <a:endParaRPr lang="fa-IR" b="1" dirty="0">
              <a:cs typeface="B Mitra" pitchFamily="2" charset="-78"/>
            </a:endParaRPr>
          </a:p>
          <a:p>
            <a:pPr marL="64008" indent="0" algn="ctr" rtl="1">
              <a:buNone/>
            </a:pPr>
            <a:r>
              <a:rPr lang="fa-IR" b="1" dirty="0" smtClean="0">
                <a:solidFill>
                  <a:schemeClr val="bg1">
                    <a:lumMod val="95000"/>
                    <a:lumOff val="5000"/>
                  </a:schemeClr>
                </a:solidFill>
                <a:cs typeface="B Mitra" pitchFamily="2" charset="-78"/>
              </a:rPr>
              <a:t>این چین خوردگی های پوستی حتی اگر در ابتدا هم وجود نداشته باشند بتدریج ایجاد می گردند و؛</a:t>
            </a:r>
          </a:p>
          <a:p>
            <a:pPr marL="64008" indent="0" algn="ctr" rtl="1">
              <a:buNone/>
            </a:pPr>
            <a:r>
              <a:rPr lang="fa-IR" b="1" dirty="0" smtClean="0">
                <a:solidFill>
                  <a:schemeClr val="bg1">
                    <a:lumMod val="95000"/>
                    <a:lumOff val="5000"/>
                  </a:schemeClr>
                </a:solidFill>
                <a:cs typeface="B Mitra" pitchFamily="2" charset="-78"/>
              </a:rPr>
              <a:t>باعث: کمک به جریان خون طبیعی و لنف می شود.</a:t>
            </a:r>
            <a:endParaRPr lang="en-US" b="1" dirty="0">
              <a:solidFill>
                <a:schemeClr val="bg1">
                  <a:lumMod val="95000"/>
                  <a:lumOff val="5000"/>
                </a:schemeClr>
              </a:solidFill>
              <a:cs typeface="B Mitra" pitchFamily="2" charset="-78"/>
            </a:endParaRPr>
          </a:p>
        </p:txBody>
      </p:sp>
      <p:sp>
        <p:nvSpPr>
          <p:cNvPr id="4" name="Down Arrow 3"/>
          <p:cNvSpPr/>
          <p:nvPr/>
        </p:nvSpPr>
        <p:spPr>
          <a:xfrm>
            <a:off x="4343400" y="2895600"/>
            <a:ext cx="6096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23015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latin typeface="Arial Black" pitchFamily="34" charset="0"/>
                <a:cs typeface="B Titr" pitchFamily="2" charset="-78"/>
              </a:rPr>
              <a:t>جهت بستن نوار در روش </a:t>
            </a:r>
            <a:r>
              <a:rPr lang="en-US" dirty="0" smtClean="0">
                <a:latin typeface="Arial Black" pitchFamily="34" charset="0"/>
                <a:cs typeface="B Titr" pitchFamily="2" charset="-78"/>
              </a:rPr>
              <a:t>Basic</a:t>
            </a:r>
            <a:endParaRPr lang="en-US" dirty="0">
              <a:latin typeface="Arial Black" pitchFamily="34" charset="0"/>
              <a:cs typeface="B Titr" pitchFamily="2" charset="-78"/>
            </a:endParaRPr>
          </a:p>
        </p:txBody>
      </p:sp>
      <p:sp>
        <p:nvSpPr>
          <p:cNvPr id="3" name="Content Placeholder 2"/>
          <p:cNvSpPr>
            <a:spLocks noGrp="1"/>
          </p:cNvSpPr>
          <p:nvPr>
            <p:ph idx="1"/>
          </p:nvPr>
        </p:nvSpPr>
        <p:spPr/>
        <p:txBody>
          <a:bodyPr>
            <a:normAutofit lnSpcReduction="10000"/>
          </a:bodyPr>
          <a:lstStyle/>
          <a:p>
            <a:pPr algn="r" rtl="1"/>
            <a:r>
              <a:rPr lang="fa-IR" b="1" dirty="0" smtClean="0">
                <a:cs typeface="B Mitra" pitchFamily="2" charset="-78"/>
              </a:rPr>
              <a:t>در موارد آسیب های حاد یا کشیدگی ها. برای استراحت عضله:</a:t>
            </a:r>
          </a:p>
          <a:p>
            <a:pPr marL="64008" indent="0" algn="r" rtl="1">
              <a:buNone/>
            </a:pPr>
            <a:r>
              <a:rPr lang="fa-IR" b="1" dirty="0" smtClean="0">
                <a:cs typeface="B Mitra" pitchFamily="2" charset="-78"/>
              </a:rPr>
              <a:t>نوار از </a:t>
            </a:r>
            <a:r>
              <a:rPr lang="en-US" b="1" dirty="0" smtClean="0">
                <a:cs typeface="B Mitra" pitchFamily="2" charset="-78"/>
              </a:rPr>
              <a:t>Ins.</a:t>
            </a:r>
            <a:r>
              <a:rPr lang="fa-IR" b="1" dirty="0" smtClean="0">
                <a:cs typeface="B Mitra" pitchFamily="2" charset="-78"/>
              </a:rPr>
              <a:t> به </a:t>
            </a:r>
            <a:r>
              <a:rPr lang="en-US" b="1" dirty="0" smtClean="0">
                <a:cs typeface="B Mitra" pitchFamily="2" charset="-78"/>
              </a:rPr>
              <a:t>Orig.</a:t>
            </a:r>
            <a:r>
              <a:rPr lang="fa-IR" b="1" dirty="0" smtClean="0">
                <a:cs typeface="B Mitra" pitchFamily="2" charset="-78"/>
              </a:rPr>
              <a:t> عضله کشیده می شود.</a:t>
            </a:r>
            <a:r>
              <a:rPr lang="en-US" b="1" dirty="0" smtClean="0">
                <a:cs typeface="B Mitra" pitchFamily="2" charset="-78"/>
              </a:rPr>
              <a:t> </a:t>
            </a:r>
            <a:r>
              <a:rPr lang="fa-IR" b="1" dirty="0" smtClean="0">
                <a:cs typeface="B Mitra" pitchFamily="2" charset="-78"/>
              </a:rPr>
              <a:t> </a:t>
            </a:r>
            <a:r>
              <a:rPr lang="fa-IR" sz="1400" b="1" dirty="0" smtClean="0">
                <a:cs typeface="B Mitra" pitchFamily="2" charset="-78"/>
              </a:rPr>
              <a:t>(کشش کمتر حدود 15 تا 25%)</a:t>
            </a:r>
          </a:p>
          <a:p>
            <a:pPr marL="64008" indent="0" algn="ctr">
              <a:buNone/>
            </a:pPr>
            <a:r>
              <a:rPr lang="en-US" b="1" dirty="0" smtClean="0">
                <a:solidFill>
                  <a:srgbClr val="00FF00"/>
                </a:solidFill>
                <a:effectLst>
                  <a:outerShdw blurRad="38100" dist="38100" dir="2700000" algn="tl">
                    <a:srgbClr val="000000">
                      <a:alpha val="43137"/>
                    </a:srgbClr>
                  </a:outerShdw>
                </a:effectLst>
                <a:cs typeface="B Mitra" pitchFamily="2" charset="-78"/>
              </a:rPr>
              <a:t>Acute …… Ins.             Orig.</a:t>
            </a:r>
            <a:endParaRPr lang="fa-IR" b="1" dirty="0">
              <a:solidFill>
                <a:srgbClr val="00FF00"/>
              </a:solidFill>
              <a:effectLst>
                <a:outerShdw blurRad="38100" dist="38100" dir="2700000" algn="tl">
                  <a:srgbClr val="000000">
                    <a:alpha val="43137"/>
                  </a:srgbClr>
                </a:outerShdw>
              </a:effectLst>
              <a:cs typeface="B Mitra" pitchFamily="2" charset="-78"/>
            </a:endParaRPr>
          </a:p>
          <a:p>
            <a:pPr algn="r" rtl="1"/>
            <a:endParaRPr lang="fa-IR" b="1" dirty="0" smtClean="0">
              <a:cs typeface="B Mitra" pitchFamily="2" charset="-78"/>
            </a:endParaRPr>
          </a:p>
          <a:p>
            <a:pPr algn="r" rtl="1"/>
            <a:r>
              <a:rPr lang="fa-IR" b="1" dirty="0" smtClean="0">
                <a:cs typeface="B Mitra" pitchFamily="2" charset="-78"/>
              </a:rPr>
              <a:t>در موارد آسیب های مزمن، ضعف، یا اسپاسم. بهتر شدن کار عضله یا کمک به عضله:</a:t>
            </a:r>
          </a:p>
          <a:p>
            <a:pPr marL="64008" indent="0" algn="r" rtl="1">
              <a:buNone/>
            </a:pPr>
            <a:r>
              <a:rPr lang="fa-IR" b="1" dirty="0" smtClean="0">
                <a:cs typeface="B Mitra" pitchFamily="2" charset="-78"/>
              </a:rPr>
              <a:t>نوار از </a:t>
            </a:r>
            <a:r>
              <a:rPr lang="en-US" b="1" dirty="0" smtClean="0">
                <a:cs typeface="B Mitra" pitchFamily="2" charset="-78"/>
              </a:rPr>
              <a:t>Orig.</a:t>
            </a:r>
            <a:r>
              <a:rPr lang="fa-IR" b="1" dirty="0" smtClean="0">
                <a:cs typeface="B Mitra" pitchFamily="2" charset="-78"/>
              </a:rPr>
              <a:t> به </a:t>
            </a:r>
            <a:r>
              <a:rPr lang="en-US" b="1" dirty="0" smtClean="0">
                <a:cs typeface="B Mitra" pitchFamily="2" charset="-78"/>
              </a:rPr>
              <a:t>Ins.</a:t>
            </a:r>
            <a:r>
              <a:rPr lang="fa-IR" b="1" dirty="0" smtClean="0">
                <a:cs typeface="B Mitra" pitchFamily="2" charset="-78"/>
              </a:rPr>
              <a:t> عضله کشیده می شود. </a:t>
            </a:r>
            <a:r>
              <a:rPr lang="fa-IR" sz="1400" b="1" dirty="0" smtClean="0">
                <a:cs typeface="B Mitra" pitchFamily="2" charset="-78"/>
              </a:rPr>
              <a:t>(کشش 25-50%)</a:t>
            </a:r>
            <a:endParaRPr lang="en-US" sz="1400" b="1" dirty="0" smtClean="0">
              <a:cs typeface="B Mitra" pitchFamily="2" charset="-78"/>
            </a:endParaRPr>
          </a:p>
          <a:p>
            <a:pPr marL="64008" indent="0" algn="ctr">
              <a:buNone/>
            </a:pPr>
            <a:r>
              <a:rPr lang="en-US" b="1" dirty="0" smtClean="0">
                <a:solidFill>
                  <a:srgbClr val="00FF00"/>
                </a:solidFill>
                <a:effectLst>
                  <a:outerShdw blurRad="38100" dist="38100" dir="2700000" algn="tl">
                    <a:srgbClr val="000000">
                      <a:alpha val="43137"/>
                    </a:srgbClr>
                  </a:outerShdw>
                </a:effectLst>
                <a:cs typeface="B Mitra" pitchFamily="2" charset="-78"/>
              </a:rPr>
              <a:t>Chronic …… Orig.             Ins.</a:t>
            </a:r>
            <a:endParaRPr lang="fa-IR" b="1" dirty="0" smtClean="0">
              <a:solidFill>
                <a:srgbClr val="00FF00"/>
              </a:solidFill>
              <a:effectLst>
                <a:outerShdw blurRad="38100" dist="38100" dir="2700000" algn="tl">
                  <a:srgbClr val="000000">
                    <a:alpha val="43137"/>
                  </a:srgbClr>
                </a:outerShdw>
              </a:effectLst>
              <a:cs typeface="B Mitra" pitchFamily="2" charset="-78"/>
            </a:endParaRPr>
          </a:p>
        </p:txBody>
      </p:sp>
      <p:sp>
        <p:nvSpPr>
          <p:cNvPr id="4" name="Right Arrow 3"/>
          <p:cNvSpPr/>
          <p:nvPr/>
        </p:nvSpPr>
        <p:spPr>
          <a:xfrm>
            <a:off x="5029200" y="3352800"/>
            <a:ext cx="990600" cy="381000"/>
          </a:xfrm>
          <a:prstGeom prst="rightArrow">
            <a:avLst/>
          </a:prstGeom>
          <a:solidFill>
            <a:schemeClr val="tx2">
              <a:lumMod val="1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60000"/>
                  <a:lumOff val="40000"/>
                </a:schemeClr>
              </a:solidFill>
            </a:endParaRPr>
          </a:p>
        </p:txBody>
      </p:sp>
      <p:sp>
        <p:nvSpPr>
          <p:cNvPr id="5" name="Right Arrow 4"/>
          <p:cNvSpPr/>
          <p:nvPr/>
        </p:nvSpPr>
        <p:spPr>
          <a:xfrm>
            <a:off x="5410200" y="5715000"/>
            <a:ext cx="990600" cy="381000"/>
          </a:xfrm>
          <a:prstGeom prst="rightArrow">
            <a:avLst/>
          </a:prstGeom>
          <a:solidFill>
            <a:schemeClr val="tx2">
              <a:lumMod val="1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0202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مرور اجمالی نکات مهم در عملیات </a:t>
            </a:r>
            <a:r>
              <a:rPr lang="en-US" dirty="0" smtClean="0"/>
              <a:t>Taping</a:t>
            </a:r>
            <a:endParaRPr lang="en-US" dirty="0"/>
          </a:p>
        </p:txBody>
      </p:sp>
      <p:sp>
        <p:nvSpPr>
          <p:cNvPr id="3" name="Text Placeholder 2"/>
          <p:cNvSpPr>
            <a:spLocks noGrp="1"/>
          </p:cNvSpPr>
          <p:nvPr>
            <p:ph type="body" idx="1"/>
          </p:nvPr>
        </p:nvSpPr>
        <p:spPr>
          <a:xfrm>
            <a:off x="381000" y="1633536"/>
            <a:ext cx="7620000" cy="5072064"/>
          </a:xfrm>
        </p:spPr>
        <p:txBody>
          <a:bodyPr>
            <a:normAutofit/>
          </a:bodyPr>
          <a:lstStyle/>
          <a:p>
            <a:pPr marL="397764" indent="-342900" algn="r" rtl="1">
              <a:buFont typeface="Wingdings" pitchFamily="2" charset="2"/>
              <a:buChar char="v"/>
            </a:pPr>
            <a:r>
              <a:rPr lang="fa-IR" sz="3200" b="1" dirty="0" smtClean="0">
                <a:cs typeface="B Mitra" pitchFamily="2" charset="-78"/>
              </a:rPr>
              <a:t>ارزیابی دقیق و صحیح بیمار</a:t>
            </a:r>
          </a:p>
          <a:p>
            <a:pPr marL="397764" indent="-342900" algn="r" rtl="1">
              <a:buFont typeface="Wingdings" pitchFamily="2" charset="2"/>
              <a:buChar char="v"/>
            </a:pPr>
            <a:r>
              <a:rPr lang="fa-IR" sz="3200" b="1" dirty="0" smtClean="0">
                <a:cs typeface="B Mitra" pitchFamily="2" charset="-78"/>
              </a:rPr>
              <a:t>میزان تنشن</a:t>
            </a:r>
            <a:r>
              <a:rPr lang="en-US" sz="3200" b="1" dirty="0" smtClean="0">
                <a:cs typeface="B Mitra" pitchFamily="2" charset="-78"/>
              </a:rPr>
              <a:t> </a:t>
            </a:r>
            <a:endParaRPr lang="fa-IR" sz="3200" b="1" dirty="0" smtClean="0">
              <a:cs typeface="B Mitra" pitchFamily="2" charset="-78"/>
            </a:endParaRPr>
          </a:p>
          <a:p>
            <a:pPr marL="397764" indent="-342900" algn="r" rtl="1">
              <a:buFont typeface="Wingdings" pitchFamily="2" charset="2"/>
              <a:buChar char="v"/>
            </a:pPr>
            <a:r>
              <a:rPr lang="fa-IR" sz="3200" b="1" dirty="0" smtClean="0">
                <a:cs typeface="B Mitra" pitchFamily="2" charset="-78"/>
              </a:rPr>
              <a:t>وضعیت اندام در حال </a:t>
            </a:r>
            <a:r>
              <a:rPr lang="en-US" sz="3200" b="1" dirty="0" smtClean="0">
                <a:cs typeface="B Mitra" pitchFamily="2" charset="-78"/>
              </a:rPr>
              <a:t>Taping</a:t>
            </a:r>
            <a:endParaRPr lang="fa-IR" sz="3200" b="1" dirty="0">
              <a:cs typeface="B Mitra" pitchFamily="2" charset="-78"/>
            </a:endParaRPr>
          </a:p>
          <a:p>
            <a:pPr algn="r" rtl="1"/>
            <a:r>
              <a:rPr lang="fa-IR" sz="2800" dirty="0" smtClean="0">
                <a:cs typeface="B Mitra" pitchFamily="2" charset="-78"/>
              </a:rPr>
              <a:t>(مثلا در </a:t>
            </a:r>
            <a:r>
              <a:rPr lang="en-US" sz="2800" dirty="0" smtClean="0">
                <a:cs typeface="B Mitra" pitchFamily="2" charset="-78"/>
              </a:rPr>
              <a:t>MCL</a:t>
            </a:r>
            <a:r>
              <a:rPr lang="fa-IR" sz="2800" dirty="0" smtClean="0">
                <a:cs typeface="B Mitra" pitchFamily="2" charset="-78"/>
              </a:rPr>
              <a:t> زانو؛ در فانکشنال پوزیسیون یعنی</a:t>
            </a:r>
            <a:endParaRPr lang="en-US" sz="2800" dirty="0" smtClean="0">
              <a:cs typeface="B Mitra" pitchFamily="2" charset="-78"/>
            </a:endParaRPr>
          </a:p>
          <a:p>
            <a:pPr algn="r" rtl="1"/>
            <a:r>
              <a:rPr lang="fa-IR" sz="2800" dirty="0" smtClean="0">
                <a:cs typeface="B Mitra" pitchFamily="2" charset="-78"/>
              </a:rPr>
              <a:t> 25 درجه فلکسیون قرار می گیرد)</a:t>
            </a:r>
          </a:p>
          <a:p>
            <a:pPr marL="397764" indent="-342900" algn="r" rtl="1">
              <a:buFont typeface="Wingdings" pitchFamily="2" charset="2"/>
              <a:buChar char="v"/>
            </a:pPr>
            <a:r>
              <a:rPr lang="fa-IR" sz="3200" b="1" dirty="0" smtClean="0">
                <a:cs typeface="B Mitra" pitchFamily="2" charset="-78"/>
              </a:rPr>
              <a:t>جهت </a:t>
            </a:r>
            <a:r>
              <a:rPr lang="en-US" sz="3200" b="1" dirty="0" smtClean="0">
                <a:cs typeface="B Mitra" pitchFamily="2" charset="-78"/>
              </a:rPr>
              <a:t>Tape</a:t>
            </a:r>
            <a:endParaRPr lang="fa-IR" sz="3200" b="1" dirty="0" smtClean="0">
              <a:cs typeface="B Mitra" pitchFamily="2" charset="-78"/>
            </a:endParaRPr>
          </a:p>
          <a:p>
            <a:pPr marL="397764" indent="-342900" algn="r" rtl="1">
              <a:buFont typeface="Wingdings" pitchFamily="2" charset="2"/>
              <a:buChar char="v"/>
            </a:pPr>
            <a:r>
              <a:rPr lang="fa-IR" sz="3200" b="1" dirty="0" smtClean="0">
                <a:cs typeface="B Mitra" pitchFamily="2" charset="-78"/>
              </a:rPr>
              <a:t>برش</a:t>
            </a:r>
            <a:endParaRPr lang="en-US" sz="3200" b="1" dirty="0">
              <a:cs typeface="B Mitra"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743200"/>
            <a:ext cx="1580952" cy="2114286"/>
          </a:xfrm>
          <a:prstGeom prst="rect">
            <a:avLst/>
          </a:prstGeom>
        </p:spPr>
      </p:pic>
    </p:spTree>
    <p:extLst>
      <p:ext uri="{BB962C8B-B14F-4D97-AF65-F5344CB8AC3E}">
        <p14:creationId xmlns:p14="http://schemas.microsoft.com/office/powerpoint/2010/main" val="39873818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rtl="1"/>
            <a:r>
              <a:rPr lang="fa-IR" dirty="0" smtClean="0">
                <a:cs typeface="B Titr" pitchFamily="2" charset="-78"/>
              </a:rPr>
              <a:t>انواع تکنیک های </a:t>
            </a:r>
            <a:r>
              <a:rPr lang="en-US" b="1" dirty="0" smtClean="0">
                <a:latin typeface="Arial Unicode MS" pitchFamily="34" charset="-128"/>
                <a:ea typeface="Arial Unicode MS" pitchFamily="34" charset="-128"/>
                <a:cs typeface="Arial Unicode MS" pitchFamily="34" charset="-128"/>
              </a:rPr>
              <a:t>Corrective</a:t>
            </a:r>
            <a:endParaRPr lang="en-US" b="1" dirty="0">
              <a:latin typeface="Arial Unicode MS" pitchFamily="34" charset="-128"/>
              <a:ea typeface="Arial Unicode MS" pitchFamily="34" charset="-128"/>
              <a:cs typeface="Arial Unicode MS" pitchFamily="34" charset="-128"/>
            </a:endParaRPr>
          </a:p>
        </p:txBody>
      </p:sp>
      <p:sp>
        <p:nvSpPr>
          <p:cNvPr id="3" name="Subtitle 2"/>
          <p:cNvSpPr>
            <a:spLocks noGrp="1"/>
          </p:cNvSpPr>
          <p:nvPr>
            <p:ph type="subTitle" idx="1"/>
          </p:nvPr>
        </p:nvSpPr>
        <p:spPr>
          <a:xfrm>
            <a:off x="540544" y="2250280"/>
            <a:ext cx="8062912" cy="4150520"/>
          </a:xfrm>
        </p:spPr>
        <p:txBody>
          <a:bodyPr>
            <a:normAutofit/>
          </a:bodyPr>
          <a:lstStyle/>
          <a:p>
            <a:pPr marL="514350" indent="-514350" algn="l">
              <a:buFont typeface="+mj-lt"/>
              <a:buAutoNum type="arabicPeriod"/>
            </a:pPr>
            <a:r>
              <a:rPr lang="en-US" dirty="0" smtClean="0">
                <a:solidFill>
                  <a:schemeClr val="tx1"/>
                </a:solidFill>
                <a:latin typeface="Arial Unicode MS" pitchFamily="34" charset="-128"/>
                <a:ea typeface="Arial Unicode MS" pitchFamily="34" charset="-128"/>
                <a:cs typeface="Arial Unicode MS" pitchFamily="34" charset="-128"/>
              </a:rPr>
              <a:t>Mechanical Corrective Application Tech.</a:t>
            </a:r>
          </a:p>
          <a:p>
            <a:pPr marL="514350" indent="-514350" algn="l">
              <a:buFont typeface="+mj-lt"/>
              <a:buAutoNum type="arabicPeriod"/>
            </a:pPr>
            <a:r>
              <a:rPr lang="en-US" dirty="0" smtClean="0">
                <a:solidFill>
                  <a:schemeClr val="tx1"/>
                </a:solidFill>
                <a:latin typeface="Arial Unicode MS" pitchFamily="34" charset="-128"/>
                <a:ea typeface="Arial Unicode MS" pitchFamily="34" charset="-128"/>
                <a:cs typeface="Arial Unicode MS" pitchFamily="34" charset="-128"/>
              </a:rPr>
              <a:t>Fascia </a:t>
            </a:r>
            <a:r>
              <a:rPr lang="en-US" dirty="0">
                <a:solidFill>
                  <a:schemeClr val="tx1"/>
                </a:solidFill>
                <a:latin typeface="Arial Unicode MS" pitchFamily="34" charset="-128"/>
                <a:ea typeface="Arial Unicode MS" pitchFamily="34" charset="-128"/>
                <a:cs typeface="Arial Unicode MS" pitchFamily="34" charset="-128"/>
              </a:rPr>
              <a:t>Corrective Application Tech</a:t>
            </a:r>
            <a:r>
              <a:rPr lang="en-US" dirty="0" smtClean="0">
                <a:solidFill>
                  <a:schemeClr val="tx1"/>
                </a:solidFill>
                <a:latin typeface="Arial Unicode MS" pitchFamily="34" charset="-128"/>
                <a:ea typeface="Arial Unicode MS" pitchFamily="34" charset="-128"/>
                <a:cs typeface="Arial Unicode MS" pitchFamily="34" charset="-128"/>
              </a:rPr>
              <a:t>.</a:t>
            </a:r>
          </a:p>
          <a:p>
            <a:pPr marL="514350" indent="-514350" algn="l">
              <a:buFont typeface="+mj-lt"/>
              <a:buAutoNum type="arabicPeriod"/>
            </a:pPr>
            <a:r>
              <a:rPr lang="en-US" dirty="0" smtClean="0">
                <a:solidFill>
                  <a:schemeClr val="tx1"/>
                </a:solidFill>
                <a:latin typeface="Arial Unicode MS" pitchFamily="34" charset="-128"/>
                <a:ea typeface="Arial Unicode MS" pitchFamily="34" charset="-128"/>
                <a:cs typeface="Arial Unicode MS" pitchFamily="34" charset="-128"/>
              </a:rPr>
              <a:t>Space </a:t>
            </a:r>
            <a:r>
              <a:rPr lang="en-US" dirty="0">
                <a:solidFill>
                  <a:schemeClr val="tx1"/>
                </a:solidFill>
                <a:latin typeface="Arial Unicode MS" pitchFamily="34" charset="-128"/>
                <a:ea typeface="Arial Unicode MS" pitchFamily="34" charset="-128"/>
                <a:cs typeface="Arial Unicode MS" pitchFamily="34" charset="-128"/>
              </a:rPr>
              <a:t>Corrective Application Tech</a:t>
            </a:r>
            <a:r>
              <a:rPr lang="en-US" dirty="0" smtClean="0">
                <a:solidFill>
                  <a:schemeClr val="tx1"/>
                </a:solidFill>
                <a:latin typeface="Arial Unicode MS" pitchFamily="34" charset="-128"/>
                <a:ea typeface="Arial Unicode MS" pitchFamily="34" charset="-128"/>
                <a:cs typeface="Arial Unicode MS" pitchFamily="34" charset="-128"/>
              </a:rPr>
              <a:t>.</a:t>
            </a:r>
          </a:p>
          <a:p>
            <a:pPr marL="514350" indent="-514350" algn="l">
              <a:buFont typeface="+mj-lt"/>
              <a:buAutoNum type="arabicPeriod"/>
            </a:pPr>
            <a:r>
              <a:rPr lang="en-US" dirty="0" smtClean="0">
                <a:solidFill>
                  <a:schemeClr val="tx1"/>
                </a:solidFill>
                <a:latin typeface="Arial Unicode MS" pitchFamily="34" charset="-128"/>
                <a:ea typeface="Arial Unicode MS" pitchFamily="34" charset="-128"/>
                <a:cs typeface="Arial Unicode MS" pitchFamily="34" charset="-128"/>
              </a:rPr>
              <a:t>Ligament/ Tendon </a:t>
            </a:r>
            <a:r>
              <a:rPr lang="en-US" dirty="0">
                <a:solidFill>
                  <a:schemeClr val="tx1"/>
                </a:solidFill>
                <a:latin typeface="Arial Unicode MS" pitchFamily="34" charset="-128"/>
                <a:ea typeface="Arial Unicode MS" pitchFamily="34" charset="-128"/>
                <a:cs typeface="Arial Unicode MS" pitchFamily="34" charset="-128"/>
              </a:rPr>
              <a:t>Corrective Application </a:t>
            </a:r>
            <a:r>
              <a:rPr lang="en-US" dirty="0" smtClean="0">
                <a:solidFill>
                  <a:schemeClr val="tx1"/>
                </a:solidFill>
                <a:latin typeface="Arial Unicode MS" pitchFamily="34" charset="-128"/>
                <a:ea typeface="Arial Unicode MS" pitchFamily="34" charset="-128"/>
                <a:cs typeface="Arial Unicode MS" pitchFamily="34" charset="-128"/>
              </a:rPr>
              <a:t>Tech.</a:t>
            </a:r>
          </a:p>
          <a:p>
            <a:pPr marL="514350" indent="-514350" algn="l">
              <a:buFont typeface="+mj-lt"/>
              <a:buAutoNum type="arabicPeriod"/>
            </a:pPr>
            <a:r>
              <a:rPr lang="en-US" dirty="0" smtClean="0">
                <a:solidFill>
                  <a:schemeClr val="tx1"/>
                </a:solidFill>
                <a:latin typeface="Arial Unicode MS" pitchFamily="34" charset="-128"/>
                <a:ea typeface="Arial Unicode MS" pitchFamily="34" charset="-128"/>
                <a:cs typeface="Arial Unicode MS" pitchFamily="34" charset="-128"/>
              </a:rPr>
              <a:t>Functional </a:t>
            </a:r>
            <a:r>
              <a:rPr lang="en-US" dirty="0">
                <a:solidFill>
                  <a:schemeClr val="tx1"/>
                </a:solidFill>
                <a:latin typeface="Arial Unicode MS" pitchFamily="34" charset="-128"/>
                <a:ea typeface="Arial Unicode MS" pitchFamily="34" charset="-128"/>
                <a:cs typeface="Arial Unicode MS" pitchFamily="34" charset="-128"/>
              </a:rPr>
              <a:t>Corrective Application Tech</a:t>
            </a:r>
            <a:r>
              <a:rPr lang="en-US" dirty="0" smtClean="0">
                <a:solidFill>
                  <a:schemeClr val="tx1"/>
                </a:solidFill>
                <a:latin typeface="Arial Unicode MS" pitchFamily="34" charset="-128"/>
                <a:ea typeface="Arial Unicode MS" pitchFamily="34" charset="-128"/>
                <a:cs typeface="Arial Unicode MS" pitchFamily="34" charset="-128"/>
              </a:rPr>
              <a:t>.</a:t>
            </a:r>
          </a:p>
          <a:p>
            <a:pPr marL="514350" indent="-514350" algn="l">
              <a:buFont typeface="+mj-lt"/>
              <a:buAutoNum type="arabicPeriod"/>
            </a:pPr>
            <a:r>
              <a:rPr lang="en-US" dirty="0" smtClean="0">
                <a:solidFill>
                  <a:schemeClr val="tx1"/>
                </a:solidFill>
                <a:latin typeface="Arial Unicode MS" pitchFamily="34" charset="-128"/>
                <a:ea typeface="Arial Unicode MS" pitchFamily="34" charset="-128"/>
                <a:cs typeface="Arial Unicode MS" pitchFamily="34" charset="-128"/>
              </a:rPr>
              <a:t>Lymphatic </a:t>
            </a:r>
            <a:r>
              <a:rPr lang="en-US" dirty="0">
                <a:solidFill>
                  <a:schemeClr val="tx1"/>
                </a:solidFill>
                <a:latin typeface="Arial Unicode MS" pitchFamily="34" charset="-128"/>
                <a:ea typeface="Arial Unicode MS" pitchFamily="34" charset="-128"/>
                <a:cs typeface="Arial Unicode MS" pitchFamily="34" charset="-128"/>
              </a:rPr>
              <a:t>Corrective Application Tech.</a:t>
            </a:r>
            <a:endParaRPr lang="en-US" dirty="0" smtClean="0">
              <a:solidFill>
                <a:schemeClr val="tx1"/>
              </a:solidFill>
              <a:latin typeface="Arial Unicode MS" pitchFamily="34" charset="-128"/>
              <a:ea typeface="Arial Unicode MS" pitchFamily="34" charset="-128"/>
              <a:cs typeface="Arial Unicode MS" pitchFamily="34" charset="-128"/>
            </a:endParaRPr>
          </a:p>
          <a:p>
            <a:pPr marL="514350" indent="-514350" algn="l">
              <a:buFont typeface="+mj-lt"/>
              <a:buAutoNum type="arabicPeriod"/>
            </a:pPr>
            <a:endParaRPr lang="en-US" dirty="0"/>
          </a:p>
        </p:txBody>
      </p:sp>
    </p:spTree>
    <p:extLst>
      <p:ext uri="{BB962C8B-B14F-4D97-AF65-F5344CB8AC3E}">
        <p14:creationId xmlns:p14="http://schemas.microsoft.com/office/powerpoint/2010/main" val="16283955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609600"/>
            <a:ext cx="8153400" cy="5562600"/>
          </a:xfrm>
        </p:spPr>
        <p:txBody>
          <a:bodyPr>
            <a:noAutofit/>
          </a:bodyPr>
          <a:lstStyle/>
          <a:p>
            <a:pPr algn="r" rtl="1"/>
            <a:r>
              <a:rPr lang="fa-IR" sz="2400" b="1" dirty="0" smtClean="0">
                <a:solidFill>
                  <a:schemeClr val="bg2">
                    <a:lumMod val="40000"/>
                    <a:lumOff val="60000"/>
                  </a:schemeClr>
                </a:solidFill>
                <a:cs typeface="B Mitra" pitchFamily="2" charset="-78"/>
              </a:rPr>
              <a:t>چند نکته را باید در نظر داشت:</a:t>
            </a:r>
          </a:p>
          <a:p>
            <a:pPr algn="r" rtl="1"/>
            <a:endParaRPr lang="fa-IR" sz="2400" b="1" dirty="0">
              <a:solidFill>
                <a:schemeClr val="bg2">
                  <a:lumMod val="40000"/>
                  <a:lumOff val="60000"/>
                </a:schemeClr>
              </a:solidFill>
              <a:cs typeface="B Mitra" pitchFamily="2" charset="-78"/>
            </a:endParaRPr>
          </a:p>
          <a:p>
            <a:pPr algn="r" rtl="1"/>
            <a:r>
              <a:rPr lang="fa-IR" sz="2400" b="1" dirty="0" smtClean="0">
                <a:solidFill>
                  <a:schemeClr val="bg2">
                    <a:lumMod val="40000"/>
                    <a:lumOff val="60000"/>
                  </a:schemeClr>
                </a:solidFill>
                <a:cs typeface="B Mitra" pitchFamily="2" charset="-78"/>
              </a:rPr>
              <a:t>1. هر بیمار باید به صورت جداگانه کاملا </a:t>
            </a:r>
            <a:r>
              <a:rPr lang="fa-IR" sz="2400" b="1" u="sng" dirty="0" smtClean="0">
                <a:solidFill>
                  <a:schemeClr val="bg2">
                    <a:lumMod val="40000"/>
                    <a:lumOff val="60000"/>
                  </a:schemeClr>
                </a:solidFill>
                <a:cs typeface="B Mitra" pitchFamily="2" charset="-78"/>
              </a:rPr>
              <a:t>معاینه و ارزیابی </a:t>
            </a:r>
            <a:r>
              <a:rPr lang="fa-IR" sz="2400" b="1" dirty="0" smtClean="0">
                <a:solidFill>
                  <a:schemeClr val="bg2">
                    <a:lumMod val="40000"/>
                    <a:lumOff val="60000"/>
                  </a:schemeClr>
                </a:solidFill>
                <a:cs typeface="B Mitra" pitchFamily="2" charset="-78"/>
              </a:rPr>
              <a:t>شود و نباید خود را محدود به چند تصویری که می بینید کنید،</a:t>
            </a:r>
          </a:p>
          <a:p>
            <a:pPr algn="r" rtl="1"/>
            <a:endParaRPr lang="fa-IR" sz="2400" b="1" dirty="0" smtClean="0">
              <a:solidFill>
                <a:schemeClr val="bg2">
                  <a:lumMod val="40000"/>
                  <a:lumOff val="60000"/>
                </a:schemeClr>
              </a:solidFill>
              <a:cs typeface="B Mitra" pitchFamily="2" charset="-78"/>
            </a:endParaRPr>
          </a:p>
          <a:p>
            <a:pPr algn="r" rtl="1"/>
            <a:r>
              <a:rPr lang="fa-IR" sz="2400" b="1" dirty="0" smtClean="0">
                <a:solidFill>
                  <a:schemeClr val="bg2">
                    <a:lumMod val="40000"/>
                    <a:lumOff val="60000"/>
                  </a:schemeClr>
                </a:solidFill>
                <a:cs typeface="B Mitra" pitchFamily="2" charset="-78"/>
              </a:rPr>
              <a:t>2. گاهی اوقات شما می توانید چند </a:t>
            </a:r>
            <a:r>
              <a:rPr lang="fa-IR" sz="2400" b="1" u="sng" dirty="0" smtClean="0">
                <a:solidFill>
                  <a:schemeClr val="bg2">
                    <a:lumMod val="40000"/>
                    <a:lumOff val="60000"/>
                  </a:schemeClr>
                </a:solidFill>
                <a:cs typeface="B Mitra" pitchFamily="2" charset="-78"/>
              </a:rPr>
              <a:t>هدف</a:t>
            </a:r>
            <a:r>
              <a:rPr lang="fa-IR" sz="2400" b="1" dirty="0" smtClean="0">
                <a:solidFill>
                  <a:schemeClr val="bg2">
                    <a:lumMod val="40000"/>
                    <a:lumOff val="60000"/>
                  </a:schemeClr>
                </a:solidFill>
                <a:cs typeface="B Mitra" pitchFamily="2" charset="-78"/>
              </a:rPr>
              <a:t> را به دنبال هم استفاده نمایید. باید بتوانید تکنیک مورد استفاده را به درستی استفاده نمایید:</a:t>
            </a:r>
          </a:p>
          <a:p>
            <a:pPr algn="r" rtl="1"/>
            <a:r>
              <a:rPr lang="fa-IR" sz="2400" b="1" dirty="0" smtClean="0">
                <a:solidFill>
                  <a:schemeClr val="bg2">
                    <a:lumMod val="40000"/>
                    <a:lumOff val="60000"/>
                  </a:schemeClr>
                </a:solidFill>
                <a:cs typeface="B Mitra" pitchFamily="2" charset="-78"/>
              </a:rPr>
              <a:t>مثلا: </a:t>
            </a:r>
          </a:p>
          <a:p>
            <a:pPr algn="r" rtl="1"/>
            <a:r>
              <a:rPr lang="fa-IR" sz="2400" b="1" dirty="0" smtClean="0">
                <a:solidFill>
                  <a:schemeClr val="accent2">
                    <a:lumMod val="75000"/>
                  </a:schemeClr>
                </a:solidFill>
                <a:cs typeface="B Mitra" pitchFamily="2" charset="-78"/>
              </a:rPr>
              <a:t>هدف اول: کاهش درد </a:t>
            </a:r>
          </a:p>
          <a:p>
            <a:pPr algn="r" rtl="1"/>
            <a:r>
              <a:rPr lang="fa-IR" sz="2400" b="1" dirty="0">
                <a:solidFill>
                  <a:schemeClr val="bg2">
                    <a:lumMod val="40000"/>
                    <a:lumOff val="60000"/>
                  </a:schemeClr>
                </a:solidFill>
                <a:cs typeface="B Mitra" pitchFamily="2" charset="-78"/>
              </a:rPr>
              <a:t> </a:t>
            </a:r>
            <a:r>
              <a:rPr lang="fa-IR" sz="2400" b="1" dirty="0" smtClean="0">
                <a:solidFill>
                  <a:schemeClr val="bg2">
                    <a:lumMod val="40000"/>
                    <a:lumOff val="60000"/>
                  </a:schemeClr>
                </a:solidFill>
                <a:cs typeface="B Mitra" pitchFamily="2" charset="-78"/>
              </a:rPr>
              <a:t>            (روش </a:t>
            </a:r>
            <a:r>
              <a:rPr lang="en-US" sz="2400" b="1" dirty="0" smtClean="0">
                <a:solidFill>
                  <a:schemeClr val="bg2">
                    <a:lumMod val="40000"/>
                    <a:lumOff val="60000"/>
                  </a:schemeClr>
                </a:solidFill>
                <a:cs typeface="B Mitra" pitchFamily="2" charset="-78"/>
              </a:rPr>
              <a:t>Lymphatic</a:t>
            </a:r>
            <a:r>
              <a:rPr lang="fa-IR" sz="2400" b="1" dirty="0" smtClean="0">
                <a:solidFill>
                  <a:schemeClr val="bg2">
                    <a:lumMod val="40000"/>
                    <a:lumOff val="60000"/>
                  </a:schemeClr>
                </a:solidFill>
                <a:cs typeface="B Mitra" pitchFamily="2" charset="-78"/>
              </a:rPr>
              <a:t> یا </a:t>
            </a:r>
            <a:r>
              <a:rPr lang="en-US" sz="2400" b="1" dirty="0" smtClean="0">
                <a:solidFill>
                  <a:schemeClr val="bg2">
                    <a:lumMod val="40000"/>
                    <a:lumOff val="60000"/>
                  </a:schemeClr>
                </a:solidFill>
                <a:cs typeface="B Mitra" pitchFamily="2" charset="-78"/>
              </a:rPr>
              <a:t>Space</a:t>
            </a:r>
            <a:r>
              <a:rPr lang="fa-IR" sz="2400" b="1" dirty="0" smtClean="0">
                <a:solidFill>
                  <a:schemeClr val="bg2">
                    <a:lumMod val="40000"/>
                    <a:lumOff val="60000"/>
                  </a:schemeClr>
                </a:solidFill>
                <a:cs typeface="B Mitra" pitchFamily="2" charset="-78"/>
              </a:rPr>
              <a:t>)</a:t>
            </a:r>
          </a:p>
          <a:p>
            <a:pPr algn="r" rtl="1"/>
            <a:r>
              <a:rPr lang="fa-IR" sz="2400" b="1" dirty="0" smtClean="0">
                <a:solidFill>
                  <a:schemeClr val="bg2">
                    <a:lumMod val="40000"/>
                    <a:lumOff val="60000"/>
                  </a:schemeClr>
                </a:solidFill>
                <a:cs typeface="B Mitra" pitchFamily="2" charset="-78"/>
              </a:rPr>
              <a:t>پس از فروکش کردن درد:</a:t>
            </a:r>
            <a:endParaRPr lang="fa-IR" sz="2400" b="1" dirty="0">
              <a:solidFill>
                <a:schemeClr val="bg2">
                  <a:lumMod val="40000"/>
                  <a:lumOff val="60000"/>
                </a:schemeClr>
              </a:solidFill>
              <a:cs typeface="B Mitra" pitchFamily="2" charset="-78"/>
            </a:endParaRPr>
          </a:p>
          <a:p>
            <a:pPr algn="r" rtl="1"/>
            <a:r>
              <a:rPr lang="fa-IR" sz="2400" b="1" dirty="0" smtClean="0">
                <a:solidFill>
                  <a:schemeClr val="accent2">
                    <a:lumMod val="75000"/>
                  </a:schemeClr>
                </a:solidFill>
                <a:cs typeface="B Mitra" pitchFamily="2" charset="-78"/>
              </a:rPr>
              <a:t>هدف دوم: اصلاح وضعیت بیومکانیکی ناصحیح بدن</a:t>
            </a:r>
          </a:p>
          <a:p>
            <a:pPr algn="r" rtl="1"/>
            <a:r>
              <a:rPr lang="fa-IR" sz="2400" b="1" dirty="0">
                <a:solidFill>
                  <a:schemeClr val="bg2">
                    <a:lumMod val="40000"/>
                    <a:lumOff val="60000"/>
                  </a:schemeClr>
                </a:solidFill>
                <a:cs typeface="B Mitra" pitchFamily="2" charset="-78"/>
              </a:rPr>
              <a:t> </a:t>
            </a:r>
            <a:r>
              <a:rPr lang="fa-IR" sz="2400" b="1" dirty="0" smtClean="0">
                <a:solidFill>
                  <a:schemeClr val="bg2">
                    <a:lumMod val="40000"/>
                    <a:lumOff val="60000"/>
                  </a:schemeClr>
                </a:solidFill>
                <a:cs typeface="B Mitra" pitchFamily="2" charset="-78"/>
              </a:rPr>
              <a:t>             (روش </a:t>
            </a:r>
            <a:r>
              <a:rPr lang="en-US" sz="2400" b="1" dirty="0" smtClean="0">
                <a:solidFill>
                  <a:schemeClr val="bg2">
                    <a:lumMod val="40000"/>
                    <a:lumOff val="60000"/>
                  </a:schemeClr>
                </a:solidFill>
                <a:cs typeface="B Mitra" pitchFamily="2" charset="-78"/>
              </a:rPr>
              <a:t>Mechanical</a:t>
            </a:r>
            <a:r>
              <a:rPr lang="fa-IR" sz="2400" b="1" dirty="0" smtClean="0">
                <a:solidFill>
                  <a:schemeClr val="bg2">
                    <a:lumMod val="40000"/>
                    <a:lumOff val="60000"/>
                  </a:schemeClr>
                </a:solidFill>
                <a:cs typeface="B Mitra" pitchFamily="2" charset="-78"/>
              </a:rPr>
              <a:t> یا </a:t>
            </a:r>
            <a:r>
              <a:rPr lang="en-US" sz="2400" b="1" dirty="0" smtClean="0">
                <a:solidFill>
                  <a:schemeClr val="bg2">
                    <a:lumMod val="40000"/>
                    <a:lumOff val="60000"/>
                  </a:schemeClr>
                </a:solidFill>
                <a:cs typeface="B Mitra" pitchFamily="2" charset="-78"/>
              </a:rPr>
              <a:t>Fascia</a:t>
            </a:r>
            <a:r>
              <a:rPr lang="fa-IR" sz="2400" b="1" dirty="0" smtClean="0">
                <a:solidFill>
                  <a:schemeClr val="bg2">
                    <a:lumMod val="40000"/>
                    <a:lumOff val="60000"/>
                  </a:schemeClr>
                </a:solidFill>
                <a:cs typeface="B Mitra" pitchFamily="2" charset="-78"/>
              </a:rPr>
              <a:t>)</a:t>
            </a:r>
          </a:p>
          <a:p>
            <a:pPr algn="r" rtl="1"/>
            <a:r>
              <a:rPr lang="fa-IR" sz="2400" b="1" dirty="0">
                <a:solidFill>
                  <a:schemeClr val="bg2">
                    <a:lumMod val="40000"/>
                    <a:lumOff val="60000"/>
                  </a:schemeClr>
                </a:solidFill>
                <a:cs typeface="B Mitra" pitchFamily="2" charset="-78"/>
              </a:rPr>
              <a:t> </a:t>
            </a:r>
            <a:r>
              <a:rPr lang="fa-IR" sz="2400" b="1" dirty="0" smtClean="0">
                <a:solidFill>
                  <a:schemeClr val="bg2">
                    <a:lumMod val="40000"/>
                    <a:lumOff val="60000"/>
                  </a:schemeClr>
                </a:solidFill>
                <a:cs typeface="B Mitra" pitchFamily="2" charset="-78"/>
              </a:rPr>
              <a:t>        </a:t>
            </a:r>
          </a:p>
        </p:txBody>
      </p:sp>
    </p:spTree>
    <p:extLst>
      <p:ext uri="{BB962C8B-B14F-4D97-AF65-F5344CB8AC3E}">
        <p14:creationId xmlns:p14="http://schemas.microsoft.com/office/powerpoint/2010/main" val="19518835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399032"/>
          </a:xfrm>
        </p:spPr>
        <p:txBody>
          <a:bodyPr/>
          <a:lstStyle/>
          <a:p>
            <a:r>
              <a:rPr lang="en-US" b="1" dirty="0" smtClean="0"/>
              <a:t>1. Mechanical </a:t>
            </a:r>
            <a:r>
              <a:rPr lang="en-US" b="1" dirty="0"/>
              <a:t>Corrective Application Tech.</a:t>
            </a:r>
          </a:p>
        </p:txBody>
      </p:sp>
      <p:sp>
        <p:nvSpPr>
          <p:cNvPr id="3" name="Content Placeholder 2"/>
          <p:cNvSpPr>
            <a:spLocks noGrp="1"/>
          </p:cNvSpPr>
          <p:nvPr>
            <p:ph idx="1"/>
          </p:nvPr>
        </p:nvSpPr>
        <p:spPr>
          <a:xfrm>
            <a:off x="457200" y="2362200"/>
            <a:ext cx="8229600" cy="3984592"/>
          </a:xfrm>
        </p:spPr>
        <p:txBody>
          <a:bodyPr>
            <a:normAutofit fontScale="92500" lnSpcReduction="20000"/>
          </a:bodyPr>
          <a:lstStyle/>
          <a:p>
            <a:pPr marL="64008" indent="0" algn="r" rtl="1">
              <a:buNone/>
            </a:pPr>
            <a:r>
              <a:rPr lang="fa-IR" sz="3200" dirty="0" smtClean="0">
                <a:cs typeface="B Mitra" pitchFamily="2" charset="-78"/>
              </a:rPr>
              <a:t>در این تکنیک باید:</a:t>
            </a:r>
          </a:p>
          <a:p>
            <a:pPr marL="64008" indent="0" algn="r" rtl="1">
              <a:buNone/>
            </a:pPr>
            <a:r>
              <a:rPr lang="fa-IR" sz="3200" dirty="0" smtClean="0">
                <a:solidFill>
                  <a:schemeClr val="accent6">
                    <a:lumMod val="20000"/>
                    <a:lumOff val="80000"/>
                  </a:schemeClr>
                </a:solidFill>
                <a:cs typeface="B Mitra" pitchFamily="2" charset="-78"/>
              </a:rPr>
              <a:t>1. </a:t>
            </a:r>
            <a:r>
              <a:rPr lang="fa-IR" sz="3200" dirty="0">
                <a:solidFill>
                  <a:schemeClr val="accent6">
                    <a:lumMod val="20000"/>
                    <a:lumOff val="80000"/>
                  </a:schemeClr>
                </a:solidFill>
                <a:cs typeface="B Mitra" pitchFamily="2" charset="-78"/>
              </a:rPr>
              <a:t>بافت یا مفصل را </a:t>
            </a:r>
            <a:r>
              <a:rPr lang="fa-IR" sz="3200" dirty="0" smtClean="0">
                <a:solidFill>
                  <a:schemeClr val="accent6">
                    <a:lumMod val="20000"/>
                    <a:lumOff val="80000"/>
                  </a:schemeClr>
                </a:solidFill>
                <a:cs typeface="B Mitra" pitchFamily="2" charset="-78"/>
              </a:rPr>
              <a:t>در </a:t>
            </a:r>
            <a:r>
              <a:rPr lang="fa-IR" sz="3200" dirty="0">
                <a:solidFill>
                  <a:schemeClr val="accent6">
                    <a:lumMod val="20000"/>
                    <a:lumOff val="80000"/>
                  </a:schemeClr>
                </a:solidFill>
                <a:cs typeface="B Mitra" pitchFamily="2" charset="-78"/>
              </a:rPr>
              <a:t>پوزیشن یا راستای درمانی مناسبش از لحاظ بیومکانیکی قرار </a:t>
            </a:r>
            <a:r>
              <a:rPr lang="fa-IR" sz="3200" dirty="0" smtClean="0">
                <a:solidFill>
                  <a:schemeClr val="accent6">
                    <a:lumMod val="20000"/>
                    <a:lumOff val="80000"/>
                  </a:schemeClr>
                </a:solidFill>
                <a:cs typeface="B Mitra" pitchFamily="2" charset="-78"/>
              </a:rPr>
              <a:t>داد،</a:t>
            </a:r>
          </a:p>
          <a:p>
            <a:pPr marL="64008" indent="0" algn="r" rtl="1">
              <a:buNone/>
            </a:pPr>
            <a:r>
              <a:rPr lang="fa-IR" sz="3200" dirty="0" smtClean="0">
                <a:solidFill>
                  <a:schemeClr val="accent6">
                    <a:lumMod val="20000"/>
                    <a:lumOff val="80000"/>
                  </a:schemeClr>
                </a:solidFill>
                <a:cs typeface="B Mitra" pitchFamily="2" charset="-78"/>
              </a:rPr>
              <a:t>2. معمولا کشش متوسط یعنی 50-75% (برحسب نیاز کشش 100%) بر نوار اعمال می شود،</a:t>
            </a:r>
          </a:p>
          <a:p>
            <a:pPr marL="64008" indent="0" algn="r" rtl="1">
              <a:buNone/>
            </a:pPr>
            <a:r>
              <a:rPr lang="fa-IR" sz="3200" dirty="0">
                <a:solidFill>
                  <a:schemeClr val="accent6">
                    <a:lumMod val="20000"/>
                    <a:lumOff val="80000"/>
                  </a:schemeClr>
                </a:solidFill>
                <a:cs typeface="B Mitra" pitchFamily="2" charset="-78"/>
              </a:rPr>
              <a:t>3</a:t>
            </a:r>
            <a:r>
              <a:rPr lang="fa-IR" sz="3200" dirty="0" smtClean="0">
                <a:solidFill>
                  <a:schemeClr val="accent6">
                    <a:lumMod val="20000"/>
                    <a:lumOff val="80000"/>
                  </a:schemeClr>
                </a:solidFill>
                <a:cs typeface="B Mitra" pitchFamily="2" charset="-78"/>
              </a:rPr>
              <a:t>. اجرای تکنیک </a:t>
            </a:r>
            <a:r>
              <a:rPr lang="en-US" sz="3200" dirty="0" smtClean="0">
                <a:solidFill>
                  <a:schemeClr val="accent6">
                    <a:lumMod val="20000"/>
                    <a:lumOff val="80000"/>
                  </a:schemeClr>
                </a:solidFill>
                <a:cs typeface="B Mitra" pitchFamily="2" charset="-78"/>
              </a:rPr>
              <a:t>Downward Pressure</a:t>
            </a:r>
            <a:r>
              <a:rPr lang="fa-IR" sz="3200" dirty="0" smtClean="0">
                <a:solidFill>
                  <a:schemeClr val="accent6">
                    <a:lumMod val="20000"/>
                    <a:lumOff val="80000"/>
                  </a:schemeClr>
                </a:solidFill>
                <a:cs typeface="B Mitra" pitchFamily="2" charset="-78"/>
              </a:rPr>
              <a:t>،</a:t>
            </a:r>
          </a:p>
          <a:p>
            <a:pPr marL="64008" indent="0" algn="r" rtl="1">
              <a:buNone/>
            </a:pPr>
            <a:r>
              <a:rPr lang="fa-IR" sz="3200" dirty="0" smtClean="0">
                <a:solidFill>
                  <a:schemeClr val="accent6">
                    <a:lumMod val="20000"/>
                    <a:lumOff val="80000"/>
                  </a:schemeClr>
                </a:solidFill>
                <a:cs typeface="B Mitra" pitchFamily="2" charset="-78"/>
              </a:rPr>
              <a:t>4. برش معمولا از نوع </a:t>
            </a:r>
            <a:r>
              <a:rPr lang="en-US" sz="3200" dirty="0" smtClean="0">
                <a:solidFill>
                  <a:schemeClr val="accent6">
                    <a:lumMod val="20000"/>
                    <a:lumOff val="80000"/>
                  </a:schemeClr>
                </a:solidFill>
                <a:cs typeface="B Mitra" pitchFamily="2" charset="-78"/>
              </a:rPr>
              <a:t>Y shape</a:t>
            </a:r>
            <a:r>
              <a:rPr lang="fa-IR" sz="3200" dirty="0" smtClean="0">
                <a:solidFill>
                  <a:schemeClr val="accent6">
                    <a:lumMod val="20000"/>
                    <a:lumOff val="80000"/>
                  </a:schemeClr>
                </a:solidFill>
                <a:cs typeface="B Mitra" pitchFamily="2" charset="-78"/>
              </a:rPr>
              <a:t> یا </a:t>
            </a:r>
            <a:r>
              <a:rPr lang="en-US" sz="3200" dirty="0" smtClean="0">
                <a:solidFill>
                  <a:schemeClr val="accent6">
                    <a:lumMod val="20000"/>
                    <a:lumOff val="80000"/>
                  </a:schemeClr>
                </a:solidFill>
                <a:cs typeface="B Mitra" pitchFamily="2" charset="-78"/>
              </a:rPr>
              <a:t>I shape</a:t>
            </a:r>
            <a:r>
              <a:rPr lang="fa-IR" sz="3200" dirty="0" smtClean="0">
                <a:solidFill>
                  <a:schemeClr val="accent6">
                    <a:lumMod val="20000"/>
                    <a:lumOff val="80000"/>
                  </a:schemeClr>
                </a:solidFill>
                <a:cs typeface="B Mitra" pitchFamily="2" charset="-78"/>
              </a:rPr>
              <a:t> می باشد</a:t>
            </a:r>
          </a:p>
          <a:p>
            <a:pPr marL="64008" indent="0" algn="r" rtl="1">
              <a:buNone/>
            </a:pPr>
            <a:r>
              <a:rPr lang="fa-IR" sz="3200" dirty="0" smtClean="0">
                <a:cs typeface="B Mitra" pitchFamily="2" charset="-78"/>
              </a:rPr>
              <a:t>(مثلا برای اصلاح </a:t>
            </a:r>
            <a:r>
              <a:rPr lang="en-US" sz="3200" dirty="0" smtClean="0">
                <a:cs typeface="B Mitra" pitchFamily="2" charset="-78"/>
              </a:rPr>
              <a:t>Patella tracking Syndrome</a:t>
            </a:r>
            <a:r>
              <a:rPr lang="fa-IR" sz="3200" dirty="0" smtClean="0">
                <a:cs typeface="B Mitra" pitchFamily="2" charset="-78"/>
              </a:rPr>
              <a:t> استفاده می شود.)</a:t>
            </a:r>
          </a:p>
          <a:p>
            <a:pPr marL="64008" indent="0" algn="r" rtl="1">
              <a:buNone/>
            </a:pPr>
            <a:endParaRPr lang="en-US" sz="3200" dirty="0">
              <a:cs typeface="B Mitra" pitchFamily="2" charset="-78"/>
            </a:endParaRPr>
          </a:p>
        </p:txBody>
      </p:sp>
    </p:spTree>
    <p:extLst>
      <p:ext uri="{BB962C8B-B14F-4D97-AF65-F5344CB8AC3E}">
        <p14:creationId xmlns:p14="http://schemas.microsoft.com/office/powerpoint/2010/main" val="9388754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399032"/>
          </a:xfrm>
        </p:spPr>
        <p:txBody>
          <a:bodyPr/>
          <a:lstStyle/>
          <a:p>
            <a:pPr algn="r" rtl="1"/>
            <a:r>
              <a:rPr lang="fa-IR" b="1" dirty="0" smtClean="0">
                <a:latin typeface="Arial Black" pitchFamily="34" charset="0"/>
                <a:cs typeface="B Titr" pitchFamily="2" charset="-78"/>
              </a:rPr>
              <a:t>مشخصات نوار </a:t>
            </a:r>
            <a:r>
              <a:rPr lang="en-US" b="1" dirty="0" err="1" smtClean="0">
                <a:latin typeface="Arial Black" pitchFamily="34" charset="0"/>
                <a:cs typeface="B Titr" pitchFamily="2" charset="-78"/>
              </a:rPr>
              <a:t>Kinesio</a:t>
            </a:r>
            <a:endParaRPr lang="en-US" b="1" dirty="0">
              <a:latin typeface="Arial Black" pitchFamily="34" charset="0"/>
              <a:cs typeface="B Titr" pitchFamily="2" charset="-78"/>
            </a:endParaRPr>
          </a:p>
        </p:txBody>
      </p:sp>
      <p:sp>
        <p:nvSpPr>
          <p:cNvPr id="3" name="Content Placeholder 2"/>
          <p:cNvSpPr>
            <a:spLocks noGrp="1"/>
          </p:cNvSpPr>
          <p:nvPr>
            <p:ph idx="1"/>
          </p:nvPr>
        </p:nvSpPr>
        <p:spPr/>
        <p:txBody>
          <a:bodyPr>
            <a:normAutofit fontScale="92500"/>
          </a:bodyPr>
          <a:lstStyle/>
          <a:p>
            <a:pPr algn="r" rtl="1"/>
            <a:r>
              <a:rPr lang="fa-IR" dirty="0" smtClean="0">
                <a:cs typeface="B Mitra" pitchFamily="2" charset="-78"/>
              </a:rPr>
              <a:t>الیاف الاستیک پلیمری 100% کتان</a:t>
            </a:r>
          </a:p>
          <a:p>
            <a:pPr algn="r" rtl="1"/>
            <a:r>
              <a:rPr lang="fa-IR" dirty="0" smtClean="0">
                <a:cs typeface="B Mitra" pitchFamily="2" charset="-78"/>
              </a:rPr>
              <a:t>فقط در جهت طولشان قابلیت کشیده شدن دارند (30-40% طول اصلی نوار)</a:t>
            </a:r>
          </a:p>
          <a:p>
            <a:pPr algn="r" rtl="1"/>
            <a:endParaRPr lang="fa-IR" dirty="0" smtClean="0">
              <a:cs typeface="B Mitra" pitchFamily="2" charset="-78"/>
            </a:endParaRPr>
          </a:p>
          <a:p>
            <a:pPr algn="r" rtl="1"/>
            <a:endParaRPr lang="fa-IR" dirty="0">
              <a:cs typeface="B Mitra" pitchFamily="2" charset="-78"/>
            </a:endParaRPr>
          </a:p>
          <a:p>
            <a:pPr algn="r" rtl="1"/>
            <a:endParaRPr lang="fa-IR" dirty="0" smtClean="0">
              <a:cs typeface="B Mitra" pitchFamily="2" charset="-78"/>
            </a:endParaRPr>
          </a:p>
          <a:p>
            <a:pPr algn="r" rtl="1"/>
            <a:r>
              <a:rPr lang="fa-IR" dirty="0" smtClean="0">
                <a:cs typeface="B Mitra" pitchFamily="2" charset="-78"/>
              </a:rPr>
              <a:t>ضخامت نوار معادل ضخامت </a:t>
            </a:r>
            <a:r>
              <a:rPr lang="fa-IR" b="1" u="sng" dirty="0" smtClean="0">
                <a:effectLst>
                  <a:outerShdw blurRad="38100" dist="38100" dir="2700000" algn="tl">
                    <a:srgbClr val="000000">
                      <a:alpha val="43137"/>
                    </a:srgbClr>
                  </a:outerShdw>
                </a:effectLst>
                <a:cs typeface="B Mitra" pitchFamily="2" charset="-78"/>
              </a:rPr>
              <a:t>لایه اپیدرم </a:t>
            </a:r>
            <a:r>
              <a:rPr lang="fa-IR" dirty="0" smtClean="0">
                <a:cs typeface="B Mitra" pitchFamily="2" charset="-78"/>
              </a:rPr>
              <a:t>است.</a:t>
            </a:r>
          </a:p>
          <a:p>
            <a:pPr algn="r" rtl="1"/>
            <a:r>
              <a:rPr lang="fa-IR" dirty="0" smtClean="0">
                <a:cs typeface="B Mitra" pitchFamily="2" charset="-78"/>
              </a:rPr>
              <a:t>این نوارها با کششی معادل 25% حداکثر کشش شان بر روی کاغذهای مخصوص چسبانده می شوند.</a:t>
            </a:r>
          </a:p>
          <a:p>
            <a:pPr algn="r" rtl="1"/>
            <a:r>
              <a:rPr lang="fa-IR" dirty="0" smtClean="0">
                <a:cs typeface="B Mitra" pitchFamily="2" charset="-78"/>
              </a:rPr>
              <a:t>خاصیت الاستیک نوار 3 تا 5 روز حفظ می شود. </a:t>
            </a:r>
          </a:p>
        </p:txBody>
      </p:sp>
      <p:sp>
        <p:nvSpPr>
          <p:cNvPr id="9" name="TextBox 8"/>
          <p:cNvSpPr txBox="1"/>
          <p:nvPr/>
        </p:nvSpPr>
        <p:spPr>
          <a:xfrm>
            <a:off x="1011283" y="3733800"/>
            <a:ext cx="4703717" cy="584775"/>
          </a:xfrm>
          <a:prstGeom prst="rect">
            <a:avLst/>
          </a:prstGeom>
          <a:noFill/>
        </p:spPr>
        <p:txBody>
          <a:bodyPr wrap="square" rtlCol="0">
            <a:spAutoFit/>
          </a:bodyPr>
          <a:lstStyle/>
          <a:p>
            <a:pPr algn="r" rtl="1"/>
            <a:r>
              <a:rPr lang="fa-IR" sz="3200" dirty="0" smtClean="0">
                <a:solidFill>
                  <a:schemeClr val="accent5">
                    <a:lumMod val="50000"/>
                  </a:schemeClr>
                </a:solidFill>
                <a:cs typeface="B Mitra" pitchFamily="2" charset="-78"/>
              </a:rPr>
              <a:t>درصد کشش مشابه با پوست انسان</a:t>
            </a:r>
            <a:endParaRPr lang="en-US" sz="3200" dirty="0">
              <a:solidFill>
                <a:schemeClr val="accent5">
                  <a:lumMod val="50000"/>
                </a:schemeClr>
              </a:solidFill>
              <a:cs typeface="B Mitra" pitchFamily="2" charset="-78"/>
            </a:endParaRPr>
          </a:p>
        </p:txBody>
      </p:sp>
      <p:sp>
        <p:nvSpPr>
          <p:cNvPr id="10" name="Down Arrow 9"/>
          <p:cNvSpPr/>
          <p:nvPr/>
        </p:nvSpPr>
        <p:spPr>
          <a:xfrm>
            <a:off x="3429000" y="3200400"/>
            <a:ext cx="533400" cy="6185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2400"/>
            <a:ext cx="1304762" cy="2257143"/>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52400"/>
            <a:ext cx="1299382" cy="2257143"/>
          </a:xfrm>
          <a:prstGeom prst="rect">
            <a:avLst/>
          </a:prstGeom>
        </p:spPr>
      </p:pic>
    </p:spTree>
    <p:extLst>
      <p:ext uri="{BB962C8B-B14F-4D97-AF65-F5344CB8AC3E}">
        <p14:creationId xmlns:p14="http://schemas.microsoft.com/office/powerpoint/2010/main" val="30785295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85800"/>
            <a:ext cx="8062912" cy="3810000"/>
          </a:xfrm>
        </p:spPr>
        <p:txBody>
          <a:bodyPr>
            <a:normAutofit fontScale="90000"/>
          </a:bodyPr>
          <a:lstStyle/>
          <a:p>
            <a:pPr algn="ctr" rtl="1"/>
            <a:r>
              <a:rPr lang="fa-IR" b="1" dirty="0" smtClean="0">
                <a:cs typeface="B Mitra" pitchFamily="2" charset="-78"/>
              </a:rPr>
              <a:t>اگر پایه را بلندتر بگیریم ، میزان تنشن روی پایه بیشتر می شود</a:t>
            </a:r>
            <a:br>
              <a:rPr lang="fa-IR" b="1" dirty="0" smtClean="0">
                <a:cs typeface="B Mitra" pitchFamily="2" charset="-78"/>
              </a:rPr>
            </a:br>
            <a:r>
              <a:rPr lang="fa-IR" b="1" dirty="0" smtClean="0">
                <a:cs typeface="B Mitra" pitchFamily="2" charset="-78"/>
              </a:rPr>
              <a:t>به این حالت</a:t>
            </a:r>
            <a:br>
              <a:rPr lang="fa-IR" b="1" dirty="0" smtClean="0">
                <a:cs typeface="B Mitra" pitchFamily="2" charset="-78"/>
              </a:rPr>
            </a:br>
            <a:r>
              <a:rPr lang="fa-IR" b="1" dirty="0" smtClean="0">
                <a:cs typeface="B Mitra" pitchFamily="2" charset="-78"/>
              </a:rPr>
              <a:t> </a:t>
            </a:r>
            <a:r>
              <a:rPr lang="en-US" b="1" dirty="0" smtClean="0">
                <a:cs typeface="B Mitra" pitchFamily="2" charset="-78"/>
              </a:rPr>
              <a:t>Tension on the base</a:t>
            </a:r>
            <a:r>
              <a:rPr lang="fa-IR" b="1" dirty="0" smtClean="0">
                <a:cs typeface="B Mitra" pitchFamily="2" charset="-78"/>
              </a:rPr>
              <a:t> </a:t>
            </a:r>
            <a:br>
              <a:rPr lang="fa-IR" b="1" dirty="0" smtClean="0">
                <a:cs typeface="B Mitra" pitchFamily="2" charset="-78"/>
              </a:rPr>
            </a:br>
            <a:r>
              <a:rPr lang="fa-IR" b="1" dirty="0" smtClean="0">
                <a:cs typeface="B Mitra" pitchFamily="2" charset="-78"/>
              </a:rPr>
              <a:t>می گویند.</a:t>
            </a:r>
            <a:br>
              <a:rPr lang="fa-IR" b="1" dirty="0" smtClean="0">
                <a:cs typeface="B Mitra" pitchFamily="2" charset="-78"/>
              </a:rPr>
            </a:br>
            <a:endParaRPr lang="en-US" b="1" dirty="0">
              <a:cs typeface="B Mitra"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606" y="3886200"/>
            <a:ext cx="1857334" cy="2839067"/>
          </a:xfrm>
          <a:prstGeom prst="rect">
            <a:avLst/>
          </a:prstGeom>
        </p:spPr>
      </p:pic>
      <p:sp>
        <p:nvSpPr>
          <p:cNvPr id="3" name="TextBox 2"/>
          <p:cNvSpPr txBox="1"/>
          <p:nvPr/>
        </p:nvSpPr>
        <p:spPr>
          <a:xfrm>
            <a:off x="2819400" y="5638800"/>
            <a:ext cx="4953000" cy="1147686"/>
          </a:xfrm>
          <a:prstGeom prst="rect">
            <a:avLst/>
          </a:prstGeom>
          <a:noFill/>
        </p:spPr>
        <p:txBody>
          <a:bodyPr wrap="square" rtlCol="0">
            <a:spAutoFit/>
          </a:bodyPr>
          <a:lstStyle/>
          <a:p>
            <a:pPr algn="ctr"/>
            <a:r>
              <a:rPr lang="fa-IR" b="1" dirty="0">
                <a:cs typeface="B Mitra" pitchFamily="2" charset="-78"/>
              </a:rPr>
              <a:t>و اگر دم را بلندتر بگیرید، میزان تنشن روی دم بیشتر می </a:t>
            </a:r>
            <a:r>
              <a:rPr lang="fa-IR" b="1" dirty="0" smtClean="0">
                <a:cs typeface="B Mitra" pitchFamily="2" charset="-78"/>
              </a:rPr>
              <a:t>شود</a:t>
            </a:r>
            <a:endParaRPr lang="en-US" b="1" dirty="0" smtClean="0">
              <a:cs typeface="B Mitra" pitchFamily="2" charset="-78"/>
            </a:endParaRPr>
          </a:p>
          <a:p>
            <a:pPr algn="ctr">
              <a:lnSpc>
                <a:spcPct val="150000"/>
              </a:lnSpc>
            </a:pPr>
            <a:r>
              <a:rPr lang="en-US" b="1" dirty="0">
                <a:solidFill>
                  <a:schemeClr val="bg1"/>
                </a:solidFill>
                <a:cs typeface="B Mitra" pitchFamily="2" charset="-78"/>
              </a:rPr>
              <a:t>Tension on the tail</a:t>
            </a:r>
            <a:r>
              <a:rPr lang="fa-IR" b="1" dirty="0">
                <a:cs typeface="B Mitra" pitchFamily="2" charset="-78"/>
              </a:rPr>
              <a:t/>
            </a:r>
            <a:br>
              <a:rPr lang="fa-IR" b="1" dirty="0">
                <a:cs typeface="B Mitra" pitchFamily="2" charset="-78"/>
              </a:rPr>
            </a:br>
            <a:endParaRPr lang="en-US" dirty="0"/>
          </a:p>
        </p:txBody>
      </p:sp>
    </p:spTree>
    <p:extLst>
      <p:ext uri="{BB962C8B-B14F-4D97-AF65-F5344CB8AC3E}">
        <p14:creationId xmlns:p14="http://schemas.microsoft.com/office/powerpoint/2010/main" val="1380607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399" y="228600"/>
            <a:ext cx="5439159" cy="1399032"/>
          </a:xfrm>
        </p:spPr>
        <p:txBody>
          <a:bodyPr>
            <a:normAutofit/>
          </a:bodyPr>
          <a:lstStyle/>
          <a:p>
            <a:pPr algn="r" rtl="1"/>
            <a:r>
              <a:rPr lang="fa-IR" sz="3200" b="1" dirty="0" smtClean="0">
                <a:cs typeface="B Titr" pitchFamily="2" charset="-78"/>
              </a:rPr>
              <a:t>مثال تکنیک اصلاحی برای </a:t>
            </a:r>
            <a:br>
              <a:rPr lang="fa-IR" sz="3200" b="1" dirty="0" smtClean="0">
                <a:cs typeface="B Titr" pitchFamily="2" charset="-78"/>
              </a:rPr>
            </a:br>
            <a:r>
              <a:rPr lang="en-US" sz="3200" b="1" dirty="0" smtClean="0">
                <a:cs typeface="B Titr" pitchFamily="2" charset="-78"/>
              </a:rPr>
              <a:t>Shoulder Impingement</a:t>
            </a:r>
            <a:endParaRPr lang="en-US" sz="3200" b="1" dirty="0">
              <a:cs typeface="B Titr"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1888" y="685800"/>
            <a:ext cx="2004224" cy="213020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743" y="1792793"/>
            <a:ext cx="1769326" cy="2133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195" y="1792793"/>
            <a:ext cx="2584792" cy="2133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846" y="4800601"/>
            <a:ext cx="3489897" cy="138097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0" y="4800601"/>
            <a:ext cx="3577552" cy="1380972"/>
          </a:xfrm>
          <a:prstGeom prst="rect">
            <a:avLst/>
          </a:prstGeom>
        </p:spPr>
      </p:pic>
      <p:sp>
        <p:nvSpPr>
          <p:cNvPr id="10" name="TextBox 9"/>
          <p:cNvSpPr txBox="1"/>
          <p:nvPr/>
        </p:nvSpPr>
        <p:spPr>
          <a:xfrm>
            <a:off x="152400" y="2830286"/>
            <a:ext cx="2438400" cy="923330"/>
          </a:xfrm>
          <a:prstGeom prst="rect">
            <a:avLst/>
          </a:prstGeom>
          <a:noFill/>
        </p:spPr>
        <p:txBody>
          <a:bodyPr wrap="square" rtlCol="0">
            <a:spAutoFit/>
          </a:bodyPr>
          <a:lstStyle/>
          <a:p>
            <a:pPr algn="r" rtl="1"/>
            <a:r>
              <a:rPr lang="fa-IR" dirty="0" smtClean="0">
                <a:cs typeface="B Mitra" pitchFamily="2" charset="-78"/>
              </a:rPr>
              <a:t>1. نوار را روی قدام دلتوئید ببندید</a:t>
            </a:r>
          </a:p>
          <a:p>
            <a:pPr algn="r" rtl="1"/>
            <a:r>
              <a:rPr lang="fa-IR" dirty="0" smtClean="0">
                <a:cs typeface="B Mitra" pitchFamily="2" charset="-78"/>
              </a:rPr>
              <a:t>در شروع نواربندی، تنشن </a:t>
            </a:r>
            <a:r>
              <a:rPr lang="en-US" dirty="0" smtClean="0">
                <a:cs typeface="B Mitra" pitchFamily="2" charset="-78"/>
              </a:rPr>
              <a:t>off</a:t>
            </a:r>
            <a:r>
              <a:rPr lang="fa-IR" dirty="0" smtClean="0">
                <a:cs typeface="B Mitra" pitchFamily="2" charset="-78"/>
              </a:rPr>
              <a:t>است</a:t>
            </a:r>
          </a:p>
          <a:p>
            <a:pPr algn="r" rtl="1"/>
            <a:r>
              <a:rPr lang="fa-IR" dirty="0" smtClean="0">
                <a:cs typeface="B Mitra" pitchFamily="2" charset="-78"/>
              </a:rPr>
              <a:t>شانه در </a:t>
            </a:r>
            <a:r>
              <a:rPr lang="en-US" dirty="0" smtClean="0">
                <a:cs typeface="B Mitra" pitchFamily="2" charset="-78"/>
              </a:rPr>
              <a:t>ext. rot.</a:t>
            </a:r>
            <a:r>
              <a:rPr lang="fa-IR" dirty="0" smtClean="0">
                <a:cs typeface="B Mitra" pitchFamily="2" charset="-78"/>
              </a:rPr>
              <a:t> است</a:t>
            </a:r>
            <a:endParaRPr lang="en-US" dirty="0">
              <a:cs typeface="B Mitra" pitchFamily="2" charset="-78"/>
            </a:endParaRPr>
          </a:p>
        </p:txBody>
      </p:sp>
      <p:sp>
        <p:nvSpPr>
          <p:cNvPr id="12" name="TextBox 11"/>
          <p:cNvSpPr txBox="1"/>
          <p:nvPr/>
        </p:nvSpPr>
        <p:spPr>
          <a:xfrm>
            <a:off x="152400" y="3963404"/>
            <a:ext cx="5598776" cy="646331"/>
          </a:xfrm>
          <a:prstGeom prst="rect">
            <a:avLst/>
          </a:prstGeom>
          <a:noFill/>
        </p:spPr>
        <p:txBody>
          <a:bodyPr wrap="square" rtlCol="0">
            <a:spAutoFit/>
          </a:bodyPr>
          <a:lstStyle/>
          <a:p>
            <a:pPr algn="r" rtl="1"/>
            <a:r>
              <a:rPr lang="fa-IR" dirty="0" smtClean="0">
                <a:cs typeface="B Mitra" pitchFamily="2" charset="-78"/>
              </a:rPr>
              <a:t>2. سپس باید </a:t>
            </a:r>
            <a:r>
              <a:rPr lang="en-US" dirty="0" smtClean="0">
                <a:cs typeface="B Mitra" pitchFamily="2" charset="-78"/>
              </a:rPr>
              <a:t> Downward Pressure</a:t>
            </a:r>
            <a:r>
              <a:rPr lang="fa-IR" dirty="0" smtClean="0">
                <a:cs typeface="B Mitra" pitchFamily="2" charset="-78"/>
              </a:rPr>
              <a:t> داد؛  پایه نوار را بگیرید و همزمان مایوفاشیال و بافت را به عقب هل می دهید.</a:t>
            </a:r>
            <a:endParaRPr lang="en-US" dirty="0">
              <a:cs typeface="B Mitra" pitchFamily="2" charset="-78"/>
            </a:endParaRPr>
          </a:p>
        </p:txBody>
      </p:sp>
      <p:sp>
        <p:nvSpPr>
          <p:cNvPr id="13" name="TextBox 12"/>
          <p:cNvSpPr txBox="1"/>
          <p:nvPr/>
        </p:nvSpPr>
        <p:spPr>
          <a:xfrm>
            <a:off x="6095999" y="3963570"/>
            <a:ext cx="2676747" cy="646331"/>
          </a:xfrm>
          <a:prstGeom prst="rect">
            <a:avLst/>
          </a:prstGeom>
          <a:noFill/>
        </p:spPr>
        <p:txBody>
          <a:bodyPr wrap="square" rtlCol="0">
            <a:spAutoFit/>
          </a:bodyPr>
          <a:lstStyle/>
          <a:p>
            <a:pPr algn="r" rtl="1"/>
            <a:r>
              <a:rPr lang="fa-IR" dirty="0" smtClean="0">
                <a:cs typeface="B Mitra" pitchFamily="2" charset="-78"/>
              </a:rPr>
              <a:t>3. نوار را نگه دارید.</a:t>
            </a:r>
          </a:p>
          <a:p>
            <a:pPr algn="r" rtl="1"/>
            <a:r>
              <a:rPr lang="fa-IR" dirty="0" smtClean="0">
                <a:cs typeface="B Mitra" pitchFamily="2" charset="-78"/>
              </a:rPr>
              <a:t>اندام را به وضعیت طبیعی برگردانید.</a:t>
            </a:r>
            <a:endParaRPr lang="en-US" dirty="0">
              <a:cs typeface="B Mitra" pitchFamily="2" charset="-78"/>
            </a:endParaRPr>
          </a:p>
        </p:txBody>
      </p:sp>
      <p:sp>
        <p:nvSpPr>
          <p:cNvPr id="14" name="TextBox 13"/>
          <p:cNvSpPr txBox="1"/>
          <p:nvPr/>
        </p:nvSpPr>
        <p:spPr>
          <a:xfrm>
            <a:off x="595416" y="6201950"/>
            <a:ext cx="3204755" cy="369332"/>
          </a:xfrm>
          <a:prstGeom prst="rect">
            <a:avLst/>
          </a:prstGeom>
          <a:noFill/>
        </p:spPr>
        <p:txBody>
          <a:bodyPr wrap="square" rtlCol="0">
            <a:spAutoFit/>
          </a:bodyPr>
          <a:lstStyle/>
          <a:p>
            <a:pPr algn="l" rtl="1"/>
            <a:r>
              <a:rPr lang="fa-IR" dirty="0" smtClean="0">
                <a:cs typeface="B Mitra" pitchFamily="2" charset="-78"/>
              </a:rPr>
              <a:t>4. اندام را به </a:t>
            </a:r>
            <a:r>
              <a:rPr lang="en-US" dirty="0" smtClean="0">
                <a:cs typeface="B Mitra" pitchFamily="2" charset="-78"/>
              </a:rPr>
              <a:t>Forward Flex.</a:t>
            </a:r>
            <a:r>
              <a:rPr lang="fa-IR" dirty="0" smtClean="0">
                <a:cs typeface="B Mitra" pitchFamily="2" charset="-78"/>
              </a:rPr>
              <a:t> ببرید.</a:t>
            </a:r>
            <a:endParaRPr lang="en-US" dirty="0">
              <a:cs typeface="B Mitra" pitchFamily="2" charset="-78"/>
            </a:endParaRPr>
          </a:p>
        </p:txBody>
      </p:sp>
      <p:sp>
        <p:nvSpPr>
          <p:cNvPr id="15" name="TextBox 14"/>
          <p:cNvSpPr txBox="1"/>
          <p:nvPr/>
        </p:nvSpPr>
        <p:spPr>
          <a:xfrm>
            <a:off x="4343401" y="6201950"/>
            <a:ext cx="3653752" cy="646331"/>
          </a:xfrm>
          <a:prstGeom prst="rect">
            <a:avLst/>
          </a:prstGeom>
          <a:noFill/>
        </p:spPr>
        <p:txBody>
          <a:bodyPr wrap="square" rtlCol="0">
            <a:spAutoFit/>
          </a:bodyPr>
          <a:lstStyle/>
          <a:p>
            <a:pPr algn="r" rtl="1"/>
            <a:r>
              <a:rPr lang="fa-IR" dirty="0" smtClean="0">
                <a:cs typeface="B Mitra" pitchFamily="2" charset="-78"/>
              </a:rPr>
              <a:t>5. دم نوار باید تنشن </a:t>
            </a:r>
            <a:r>
              <a:rPr lang="en-US" dirty="0" smtClean="0">
                <a:cs typeface="B Mitra" pitchFamily="2" charset="-78"/>
              </a:rPr>
              <a:t>off</a:t>
            </a:r>
            <a:r>
              <a:rPr lang="fa-IR" dirty="0" smtClean="0">
                <a:cs typeface="B Mitra" pitchFamily="2" charset="-78"/>
              </a:rPr>
              <a:t> باشد. در انتها نوار را خوب لمس کنید.</a:t>
            </a:r>
            <a:endParaRPr lang="en-US" dirty="0">
              <a:cs typeface="B Mitra" pitchFamily="2" charset="-78"/>
            </a:endParaRPr>
          </a:p>
        </p:txBody>
      </p:sp>
    </p:spTree>
    <p:extLst>
      <p:ext uri="{BB962C8B-B14F-4D97-AF65-F5344CB8AC3E}">
        <p14:creationId xmlns:p14="http://schemas.microsoft.com/office/powerpoint/2010/main" val="1813995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886968"/>
            <a:ext cx="8229600" cy="1399032"/>
          </a:xfrm>
        </p:spPr>
        <p:txBody>
          <a:bodyPr/>
          <a:lstStyle/>
          <a:p>
            <a:r>
              <a:rPr lang="en-US" b="1" dirty="0" smtClean="0"/>
              <a:t>2. Space </a:t>
            </a:r>
            <a:r>
              <a:rPr lang="en-US" b="1" dirty="0"/>
              <a:t>Corrective Application Tech.</a:t>
            </a:r>
            <a:endParaRPr lang="en-US" dirty="0"/>
          </a:p>
        </p:txBody>
      </p:sp>
      <p:sp>
        <p:nvSpPr>
          <p:cNvPr id="3" name="Content Placeholder 2"/>
          <p:cNvSpPr>
            <a:spLocks noGrp="1"/>
          </p:cNvSpPr>
          <p:nvPr>
            <p:ph idx="1"/>
          </p:nvPr>
        </p:nvSpPr>
        <p:spPr>
          <a:xfrm>
            <a:off x="457200" y="2438400"/>
            <a:ext cx="8229600" cy="4572000"/>
          </a:xfrm>
        </p:spPr>
        <p:txBody>
          <a:bodyPr>
            <a:normAutofit fontScale="92500" lnSpcReduction="10000"/>
          </a:bodyPr>
          <a:lstStyle/>
          <a:p>
            <a:pPr marL="64008" indent="0" algn="r" rtl="1">
              <a:buNone/>
            </a:pPr>
            <a:r>
              <a:rPr lang="fa-IR" dirty="0" smtClean="0">
                <a:cs typeface="B Mitra" pitchFamily="2" charset="-78"/>
              </a:rPr>
              <a:t>1. در این تکنیک درست در بالای ناحیه درد، التهاب و ادم فضای اضافی ایجاد می گردد، و به دنبال </a:t>
            </a:r>
            <a:r>
              <a:rPr lang="en-US" dirty="0" smtClean="0">
                <a:cs typeface="B Mitra" pitchFamily="2" charset="-78"/>
              </a:rPr>
              <a:t>Lifting</a:t>
            </a:r>
            <a:r>
              <a:rPr lang="fa-IR" dirty="0" smtClean="0">
                <a:cs typeface="B Mitra" pitchFamily="2" charset="-78"/>
              </a:rPr>
              <a:t> پوست ایجاد شده بر روی ناحیه درد یا التهاب، فشار روی ناحیه کم می شود.</a:t>
            </a:r>
          </a:p>
          <a:p>
            <a:pPr marL="64008" indent="0" algn="r" rtl="1">
              <a:buNone/>
            </a:pPr>
            <a:r>
              <a:rPr lang="fa-IR" dirty="0" smtClean="0">
                <a:solidFill>
                  <a:schemeClr val="accent6">
                    <a:lumMod val="20000"/>
                    <a:lumOff val="80000"/>
                  </a:schemeClr>
                </a:solidFill>
                <a:cs typeface="B Mitra" pitchFamily="2" charset="-78"/>
              </a:rPr>
              <a:t>2. میزان تنشن نوار 25-50% می باشد.</a:t>
            </a:r>
          </a:p>
          <a:p>
            <a:pPr marL="64008" indent="0" algn="r" rtl="1">
              <a:buNone/>
            </a:pPr>
            <a:r>
              <a:rPr lang="fa-IR" dirty="0" smtClean="0">
                <a:cs typeface="B Mitra" pitchFamily="2" charset="-78"/>
              </a:rPr>
              <a:t>3. برش از نوع </a:t>
            </a:r>
            <a:r>
              <a:rPr lang="en-US" dirty="0" smtClean="0">
                <a:cs typeface="B Mitra" pitchFamily="2" charset="-78"/>
              </a:rPr>
              <a:t>I</a:t>
            </a:r>
            <a:r>
              <a:rPr lang="fa-IR" dirty="0" smtClean="0">
                <a:cs typeface="B Mitra" pitchFamily="2" charset="-78"/>
              </a:rPr>
              <a:t> یا </a:t>
            </a:r>
            <a:r>
              <a:rPr lang="en-US" dirty="0" smtClean="0">
                <a:cs typeface="B Mitra" pitchFamily="2" charset="-78"/>
              </a:rPr>
              <a:t>Web</a:t>
            </a:r>
            <a:r>
              <a:rPr lang="fa-IR" dirty="0" smtClean="0">
                <a:cs typeface="B Mitra" pitchFamily="2" charset="-78"/>
              </a:rPr>
              <a:t> است (در مدل استار یا وب نوار را به شکل ستاره ای در می آوریم و درست بر روی منطقه حداکثر درد می زنید.)</a:t>
            </a:r>
          </a:p>
          <a:p>
            <a:pPr marL="64008" indent="0" algn="r" rtl="1">
              <a:buNone/>
            </a:pPr>
            <a:r>
              <a:rPr lang="fa-IR" dirty="0" smtClean="0">
                <a:solidFill>
                  <a:schemeClr val="accent6">
                    <a:lumMod val="20000"/>
                    <a:lumOff val="80000"/>
                  </a:schemeClr>
                </a:solidFill>
                <a:cs typeface="B Mitra" pitchFamily="2" charset="-78"/>
              </a:rPr>
              <a:t>4. تحریک مکانورسپتورها و تئوری کنترل دروازه</a:t>
            </a:r>
          </a:p>
          <a:p>
            <a:pPr marL="64008" indent="0" algn="r" rtl="1">
              <a:buNone/>
            </a:pPr>
            <a:r>
              <a:rPr lang="fa-IR" dirty="0" smtClean="0">
                <a:cs typeface="B Mitra" pitchFamily="2" charset="-78"/>
              </a:rPr>
              <a:t>5. برای انجام این تکنیک هم می توان (1) بافت را با دست بلندکرده و سپس با تنشن ایجادشده در نوار آن را در آن حالت نگه داریم و هم می توان (2) بافت را در وضعیت استرچ قرار داده و سپس نوار را بر رویش استعمال کنیم.</a:t>
            </a:r>
            <a:endParaRPr lang="en-US" dirty="0">
              <a:cs typeface="B Mitra" pitchFamily="2"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76200"/>
            <a:ext cx="3041612" cy="2362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3607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178" y="2133600"/>
            <a:ext cx="2951728" cy="3478800"/>
          </a:xfrm>
        </p:spPr>
      </p:pic>
      <p:sp>
        <p:nvSpPr>
          <p:cNvPr id="2" name="Title 1"/>
          <p:cNvSpPr>
            <a:spLocks noGrp="1"/>
          </p:cNvSpPr>
          <p:nvPr>
            <p:ph type="title"/>
          </p:nvPr>
        </p:nvSpPr>
        <p:spPr>
          <a:xfrm>
            <a:off x="914400" y="457200"/>
            <a:ext cx="8229600" cy="1399032"/>
          </a:xfrm>
        </p:spPr>
        <p:txBody>
          <a:bodyPr>
            <a:normAutofit fontScale="90000"/>
          </a:bodyPr>
          <a:lstStyle/>
          <a:p>
            <a:pPr algn="r" rtl="1"/>
            <a:r>
              <a:rPr lang="fa-IR" sz="4400" b="1" dirty="0">
                <a:cs typeface="B Titr" pitchFamily="2" charset="-78"/>
              </a:rPr>
              <a:t>مثال تکنیک </a:t>
            </a:r>
            <a:r>
              <a:rPr lang="fa-IR" sz="4400" b="1" dirty="0" smtClean="0">
                <a:cs typeface="B Titr" pitchFamily="2" charset="-78"/>
              </a:rPr>
              <a:t>تصحیح فضایی برای </a:t>
            </a:r>
            <a:r>
              <a:rPr lang="fa-IR" sz="4400" b="1" dirty="0">
                <a:cs typeface="B Titr" pitchFamily="2" charset="-78"/>
              </a:rPr>
              <a:t/>
            </a:r>
            <a:br>
              <a:rPr lang="fa-IR" sz="4400" b="1" dirty="0">
                <a:cs typeface="B Titr" pitchFamily="2" charset="-78"/>
              </a:rPr>
            </a:br>
            <a:r>
              <a:rPr lang="en-US" sz="4400" b="1" dirty="0" smtClean="0">
                <a:cs typeface="B Titr" pitchFamily="2" charset="-78"/>
              </a:rPr>
              <a:t>Quadriceps Contusion</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441" y="2133600"/>
            <a:ext cx="2967559" cy="34524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2133600"/>
            <a:ext cx="1600200" cy="3452400"/>
          </a:xfrm>
          <a:prstGeom prst="rect">
            <a:avLst/>
          </a:prstGeom>
        </p:spPr>
      </p:pic>
      <p:sp>
        <p:nvSpPr>
          <p:cNvPr id="9" name="TextBox 8"/>
          <p:cNvSpPr txBox="1"/>
          <p:nvPr/>
        </p:nvSpPr>
        <p:spPr>
          <a:xfrm>
            <a:off x="0" y="5715000"/>
            <a:ext cx="3204755" cy="646331"/>
          </a:xfrm>
          <a:prstGeom prst="rect">
            <a:avLst/>
          </a:prstGeom>
          <a:noFill/>
        </p:spPr>
        <p:txBody>
          <a:bodyPr wrap="square" rtlCol="0">
            <a:spAutoFit/>
          </a:bodyPr>
          <a:lstStyle/>
          <a:p>
            <a:pPr algn="r" rtl="1"/>
            <a:r>
              <a:rPr lang="fa-IR" dirty="0" smtClean="0">
                <a:cs typeface="B Mitra" pitchFamily="2" charset="-78"/>
              </a:rPr>
              <a:t>1. نوار </a:t>
            </a:r>
            <a:r>
              <a:rPr lang="en-US" dirty="0" smtClean="0">
                <a:cs typeface="B Mitra" pitchFamily="2" charset="-78"/>
              </a:rPr>
              <a:t>I</a:t>
            </a:r>
            <a:r>
              <a:rPr lang="fa-IR" dirty="0" smtClean="0">
                <a:cs typeface="B Mitra" pitchFamily="2" charset="-78"/>
              </a:rPr>
              <a:t> شکل را به صورت تنشن </a:t>
            </a:r>
            <a:r>
              <a:rPr lang="en-US" dirty="0" smtClean="0">
                <a:cs typeface="B Mitra" pitchFamily="2" charset="-78"/>
              </a:rPr>
              <a:t>off</a:t>
            </a:r>
            <a:r>
              <a:rPr lang="fa-IR" dirty="0" smtClean="0">
                <a:cs typeface="B Mitra" pitchFamily="2" charset="-78"/>
              </a:rPr>
              <a:t> بر روی بافت می گذاریم.</a:t>
            </a:r>
            <a:endParaRPr lang="en-US" dirty="0">
              <a:cs typeface="B Mitra" pitchFamily="2" charset="-78"/>
            </a:endParaRPr>
          </a:p>
        </p:txBody>
      </p:sp>
      <p:sp>
        <p:nvSpPr>
          <p:cNvPr id="10" name="TextBox 9"/>
          <p:cNvSpPr txBox="1"/>
          <p:nvPr/>
        </p:nvSpPr>
        <p:spPr>
          <a:xfrm>
            <a:off x="3226526" y="5638800"/>
            <a:ext cx="5231674" cy="1200329"/>
          </a:xfrm>
          <a:prstGeom prst="rect">
            <a:avLst/>
          </a:prstGeom>
          <a:noFill/>
        </p:spPr>
        <p:txBody>
          <a:bodyPr wrap="square" rtlCol="0">
            <a:spAutoFit/>
          </a:bodyPr>
          <a:lstStyle/>
          <a:p>
            <a:pPr algn="r" rtl="1"/>
            <a:r>
              <a:rPr lang="fa-IR" dirty="0" smtClean="0">
                <a:cs typeface="B Mitra" pitchFamily="2" charset="-78"/>
              </a:rPr>
              <a:t>2. زانو را بیشتر خم می کنیم تا بافت استرچ پیدا کند. وقتی نوار را با این تنشن روی پوست و بافت نرم قرار می دهید، حالت الاستیک ایجادشده باعث افزایش فضای مایع میان بافتی می شود و فشار از روی گیرنده های درد برداشته می شود، سیرکولاسیون بهتر می شود و ... در نهایت درد کاهش می یابد.</a:t>
            </a:r>
            <a:endParaRPr lang="en-US" dirty="0">
              <a:cs typeface="B Mitra" pitchFamily="2" charset="-78"/>
            </a:endParaRPr>
          </a:p>
        </p:txBody>
      </p:sp>
    </p:spTree>
    <p:extLst>
      <p:ext uri="{BB962C8B-B14F-4D97-AF65-F5344CB8AC3E}">
        <p14:creationId xmlns:p14="http://schemas.microsoft.com/office/powerpoint/2010/main" val="18125070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fa-IR" b="1" dirty="0" smtClean="0"/>
              <a:t>3</a:t>
            </a:r>
            <a:r>
              <a:rPr lang="en-US" b="1" dirty="0" smtClean="0"/>
              <a:t>.Functional </a:t>
            </a:r>
            <a:r>
              <a:rPr lang="en-US" b="1" dirty="0"/>
              <a:t>Corrective Application Tech.</a:t>
            </a:r>
            <a:endParaRPr lang="en-US" dirty="0"/>
          </a:p>
        </p:txBody>
      </p:sp>
      <p:sp>
        <p:nvSpPr>
          <p:cNvPr id="5" name="Content Placeholder 2"/>
          <p:cNvSpPr>
            <a:spLocks noGrp="1"/>
          </p:cNvSpPr>
          <p:nvPr>
            <p:ph idx="1"/>
          </p:nvPr>
        </p:nvSpPr>
        <p:spPr/>
        <p:txBody>
          <a:bodyPr>
            <a:normAutofit lnSpcReduction="10000"/>
          </a:bodyPr>
          <a:lstStyle/>
          <a:p>
            <a:pPr marL="64008" indent="0" algn="r" rtl="1">
              <a:buNone/>
            </a:pPr>
            <a:r>
              <a:rPr lang="fa-IR" sz="3200" dirty="0" smtClean="0">
                <a:cs typeface="B Mitra" pitchFamily="2" charset="-78"/>
              </a:rPr>
              <a:t>در این تکنیک :</a:t>
            </a:r>
          </a:p>
          <a:p>
            <a:pPr marL="64008" indent="0" algn="r" rtl="1">
              <a:buNone/>
            </a:pPr>
            <a:r>
              <a:rPr lang="fa-IR" sz="3200" dirty="0" smtClean="0">
                <a:solidFill>
                  <a:schemeClr val="accent6">
                    <a:lumMod val="20000"/>
                    <a:lumOff val="80000"/>
                  </a:schemeClr>
                </a:solidFill>
                <a:cs typeface="B Mitra" pitchFamily="2" charset="-78"/>
              </a:rPr>
              <a:t>1. با استفاده از تحریکات پوستی می خواهیم محدودیت حرکتی روی مفصل ایجاد کنیم،</a:t>
            </a:r>
          </a:p>
          <a:p>
            <a:pPr marL="64008" indent="0" algn="r" rtl="1">
              <a:buNone/>
            </a:pPr>
            <a:r>
              <a:rPr lang="fa-IR" sz="3200" dirty="0" smtClean="0">
                <a:solidFill>
                  <a:schemeClr val="accent6">
                    <a:lumMod val="20000"/>
                    <a:lumOff val="80000"/>
                  </a:schemeClr>
                </a:solidFill>
                <a:cs typeface="B Mitra" pitchFamily="2" charset="-78"/>
              </a:rPr>
              <a:t>2. معمولا کشش 50-100% اعمال می شود،</a:t>
            </a:r>
          </a:p>
          <a:p>
            <a:pPr marL="64008" indent="0" algn="r" rtl="1">
              <a:buNone/>
            </a:pPr>
            <a:r>
              <a:rPr lang="fa-IR" sz="3200" dirty="0">
                <a:solidFill>
                  <a:schemeClr val="accent6">
                    <a:lumMod val="20000"/>
                    <a:lumOff val="80000"/>
                  </a:schemeClr>
                </a:solidFill>
                <a:cs typeface="B Mitra" pitchFamily="2" charset="-78"/>
              </a:rPr>
              <a:t>3</a:t>
            </a:r>
            <a:r>
              <a:rPr lang="fa-IR" sz="3200" dirty="0" smtClean="0">
                <a:solidFill>
                  <a:schemeClr val="accent6">
                    <a:lumMod val="20000"/>
                    <a:lumOff val="80000"/>
                  </a:schemeClr>
                </a:solidFill>
                <a:cs typeface="B Mitra" pitchFamily="2" charset="-78"/>
              </a:rPr>
              <a:t>. از این روش در توانبخشی حس عمقی هم استفاده می شود،</a:t>
            </a:r>
          </a:p>
          <a:p>
            <a:pPr marL="64008" indent="0" algn="r" rtl="1">
              <a:buNone/>
            </a:pPr>
            <a:r>
              <a:rPr lang="fa-IR" sz="3200" dirty="0" smtClean="0">
                <a:solidFill>
                  <a:schemeClr val="accent6">
                    <a:lumMod val="20000"/>
                    <a:lumOff val="80000"/>
                  </a:schemeClr>
                </a:solidFill>
                <a:cs typeface="B Mitra" pitchFamily="2" charset="-78"/>
              </a:rPr>
              <a:t>4. برش معمولا از نوع</a:t>
            </a:r>
            <a:r>
              <a:rPr lang="en-US" sz="3200" dirty="0" smtClean="0">
                <a:solidFill>
                  <a:schemeClr val="accent6">
                    <a:lumMod val="20000"/>
                    <a:lumOff val="80000"/>
                  </a:schemeClr>
                </a:solidFill>
                <a:cs typeface="B Mitra" pitchFamily="2" charset="-78"/>
              </a:rPr>
              <a:t>I shape</a:t>
            </a:r>
            <a:r>
              <a:rPr lang="fa-IR" sz="3200" dirty="0" smtClean="0">
                <a:solidFill>
                  <a:schemeClr val="accent6">
                    <a:lumMod val="20000"/>
                    <a:lumOff val="80000"/>
                  </a:schemeClr>
                </a:solidFill>
                <a:cs typeface="B Mitra" pitchFamily="2" charset="-78"/>
              </a:rPr>
              <a:t> می باشد</a:t>
            </a:r>
          </a:p>
          <a:p>
            <a:pPr marL="64008" indent="0" algn="r" rtl="1">
              <a:buNone/>
            </a:pPr>
            <a:r>
              <a:rPr lang="fa-IR" sz="3200" dirty="0" smtClean="0">
                <a:cs typeface="B Mitra" pitchFamily="2" charset="-78"/>
              </a:rPr>
              <a:t>(مثلا در نوار بندی عضلات پرونئال در</a:t>
            </a:r>
          </a:p>
          <a:p>
            <a:pPr marL="64008" indent="0" algn="r" rtl="1">
              <a:buNone/>
            </a:pPr>
            <a:r>
              <a:rPr lang="fa-IR" sz="3200" dirty="0" smtClean="0">
                <a:cs typeface="B Mitra" pitchFamily="2" charset="-78"/>
              </a:rPr>
              <a:t> </a:t>
            </a:r>
            <a:r>
              <a:rPr lang="en-US" sz="3200" dirty="0" smtClean="0">
                <a:cs typeface="B Mitra" pitchFamily="2" charset="-78"/>
              </a:rPr>
              <a:t>Ankle sprains</a:t>
            </a:r>
            <a:r>
              <a:rPr lang="fa-IR" sz="3200" dirty="0" smtClean="0">
                <a:cs typeface="B Mitra" pitchFamily="2" charset="-78"/>
              </a:rPr>
              <a:t> استفاده می شود.)</a:t>
            </a:r>
          </a:p>
          <a:p>
            <a:pPr marL="64008" indent="0" algn="r" rtl="1">
              <a:buNone/>
            </a:pPr>
            <a:endParaRPr lang="en-US" sz="3200" dirty="0">
              <a:cs typeface="B Mitra" pitchFamily="2"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371" y="4572000"/>
            <a:ext cx="2504762" cy="1828572"/>
          </a:xfrm>
          <a:prstGeom prst="rect">
            <a:avLst/>
          </a:prstGeom>
        </p:spPr>
      </p:pic>
    </p:spTree>
    <p:extLst>
      <p:ext uri="{BB962C8B-B14F-4D97-AF65-F5344CB8AC3E}">
        <p14:creationId xmlns:p14="http://schemas.microsoft.com/office/powerpoint/2010/main" val="22377671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990981"/>
            <a:ext cx="2085714" cy="3047619"/>
          </a:xfrm>
        </p:spPr>
      </p:pic>
      <p:sp>
        <p:nvSpPr>
          <p:cNvPr id="4" name="Title 1"/>
          <p:cNvSpPr>
            <a:spLocks noGrp="1"/>
          </p:cNvSpPr>
          <p:nvPr>
            <p:ph type="title"/>
          </p:nvPr>
        </p:nvSpPr>
        <p:spPr/>
        <p:txBody>
          <a:bodyPr>
            <a:normAutofit fontScale="90000"/>
          </a:bodyPr>
          <a:lstStyle/>
          <a:p>
            <a:pPr algn="r" rtl="1"/>
            <a:r>
              <a:rPr lang="fa-IR" sz="4400" b="1" dirty="0">
                <a:cs typeface="B Titr" pitchFamily="2" charset="-78"/>
              </a:rPr>
              <a:t>مثال </a:t>
            </a:r>
            <a:r>
              <a:rPr lang="fa-IR" sz="4400" b="1" dirty="0" smtClean="0">
                <a:cs typeface="B Titr" pitchFamily="2" charset="-78"/>
              </a:rPr>
              <a:t>تکنیک تصحیح</a:t>
            </a:r>
            <a:br>
              <a:rPr lang="fa-IR" sz="4400" b="1" dirty="0" smtClean="0">
                <a:cs typeface="B Titr" pitchFamily="2" charset="-78"/>
              </a:rPr>
            </a:br>
            <a:r>
              <a:rPr lang="en-US" sz="4400" b="1" dirty="0" smtClean="0">
                <a:cs typeface="B Titr" pitchFamily="2" charset="-78"/>
              </a:rPr>
              <a:t>Elbow Hyper Extension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038847"/>
            <a:ext cx="2887426" cy="337135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3219943"/>
            <a:ext cx="2866279" cy="3333257"/>
          </a:xfrm>
          <a:prstGeom prst="rect">
            <a:avLst/>
          </a:prstGeom>
        </p:spPr>
      </p:pic>
      <p:sp>
        <p:nvSpPr>
          <p:cNvPr id="9" name="TextBox 8"/>
          <p:cNvSpPr txBox="1"/>
          <p:nvPr/>
        </p:nvSpPr>
        <p:spPr>
          <a:xfrm>
            <a:off x="-76200" y="4085272"/>
            <a:ext cx="2438400" cy="1477328"/>
          </a:xfrm>
          <a:prstGeom prst="rect">
            <a:avLst/>
          </a:prstGeom>
          <a:noFill/>
        </p:spPr>
        <p:txBody>
          <a:bodyPr wrap="square" rtlCol="0">
            <a:spAutoFit/>
          </a:bodyPr>
          <a:lstStyle/>
          <a:p>
            <a:pPr algn="r" rtl="1"/>
            <a:r>
              <a:rPr lang="fa-IR" dirty="0" smtClean="0">
                <a:cs typeface="B Mitra" pitchFamily="2" charset="-78"/>
              </a:rPr>
              <a:t>1. شروع این روش از فلکسیون آرنج است. </a:t>
            </a:r>
          </a:p>
          <a:p>
            <a:pPr algn="r" rtl="1"/>
            <a:r>
              <a:rPr lang="fa-IR" dirty="0" smtClean="0">
                <a:cs typeface="B Mitra" pitchFamily="2" charset="-78"/>
              </a:rPr>
              <a:t>به صورت 4 اینچ پایین تر از مفصل آرنج، نوار را به صورت تنشن </a:t>
            </a:r>
            <a:r>
              <a:rPr lang="en-US" dirty="0" smtClean="0">
                <a:cs typeface="B Mitra" pitchFamily="2" charset="-78"/>
              </a:rPr>
              <a:t>off</a:t>
            </a:r>
            <a:r>
              <a:rPr lang="fa-IR" dirty="0" smtClean="0">
                <a:cs typeface="B Mitra" pitchFamily="2" charset="-78"/>
              </a:rPr>
              <a:t> می بندیم.</a:t>
            </a:r>
            <a:endParaRPr lang="en-US" dirty="0">
              <a:cs typeface="B Mitra" pitchFamily="2" charset="-78"/>
            </a:endParaRPr>
          </a:p>
        </p:txBody>
      </p:sp>
      <p:sp>
        <p:nvSpPr>
          <p:cNvPr id="10" name="TextBox 9"/>
          <p:cNvSpPr txBox="1"/>
          <p:nvPr/>
        </p:nvSpPr>
        <p:spPr>
          <a:xfrm>
            <a:off x="2362200" y="5486400"/>
            <a:ext cx="3204755" cy="646331"/>
          </a:xfrm>
          <a:prstGeom prst="rect">
            <a:avLst/>
          </a:prstGeom>
          <a:noFill/>
        </p:spPr>
        <p:txBody>
          <a:bodyPr wrap="square" rtlCol="0">
            <a:spAutoFit/>
          </a:bodyPr>
          <a:lstStyle/>
          <a:p>
            <a:pPr algn="r" rtl="1"/>
            <a:r>
              <a:rPr lang="fa-IR" dirty="0" smtClean="0">
                <a:cs typeface="B Mitra" pitchFamily="2" charset="-78"/>
              </a:rPr>
              <a:t>2. اگر بخواهید محدودیت بیشتری ایجاد کنید</a:t>
            </a:r>
          </a:p>
          <a:p>
            <a:pPr algn="r" rtl="1"/>
            <a:r>
              <a:rPr lang="fa-IR" dirty="0" smtClean="0">
                <a:cs typeface="B Mitra" pitchFamily="2" charset="-78"/>
              </a:rPr>
              <a:t>نوار را در بالا دورتر ببندید. </a:t>
            </a:r>
            <a:endParaRPr lang="en-US" dirty="0">
              <a:cs typeface="B Mitra" pitchFamily="2" charset="-78"/>
            </a:endParaRPr>
          </a:p>
        </p:txBody>
      </p:sp>
      <p:sp>
        <p:nvSpPr>
          <p:cNvPr id="11" name="TextBox 10"/>
          <p:cNvSpPr txBox="1"/>
          <p:nvPr/>
        </p:nvSpPr>
        <p:spPr>
          <a:xfrm>
            <a:off x="5715000" y="2200870"/>
            <a:ext cx="2866279" cy="923330"/>
          </a:xfrm>
          <a:prstGeom prst="rect">
            <a:avLst/>
          </a:prstGeom>
          <a:noFill/>
        </p:spPr>
        <p:txBody>
          <a:bodyPr wrap="square" rtlCol="0">
            <a:spAutoFit/>
          </a:bodyPr>
          <a:lstStyle/>
          <a:p>
            <a:pPr algn="r" rtl="1"/>
            <a:r>
              <a:rPr lang="fa-IR" dirty="0" smtClean="0">
                <a:cs typeface="B Mitra" pitchFamily="2" charset="-78"/>
              </a:rPr>
              <a:t>3. در انتها، آرنج را به اکستانسیون ببرید.</a:t>
            </a:r>
          </a:p>
          <a:p>
            <a:pPr algn="r" rtl="1"/>
            <a:r>
              <a:rPr lang="fa-IR" dirty="0" smtClean="0">
                <a:cs typeface="B Mitra" pitchFamily="2" charset="-78"/>
              </a:rPr>
              <a:t>سپس نوار را از بالا به پایین لمس کنید تا کاملا روی پوست بچسبد.</a:t>
            </a:r>
            <a:endParaRPr lang="en-US" dirty="0">
              <a:cs typeface="B Mitra" pitchFamily="2" charset="-78"/>
            </a:endParaRPr>
          </a:p>
        </p:txBody>
      </p:sp>
    </p:spTree>
    <p:extLst>
      <p:ext uri="{BB962C8B-B14F-4D97-AF65-F5344CB8AC3E}">
        <p14:creationId xmlns:p14="http://schemas.microsoft.com/office/powerpoint/2010/main" val="4952686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fa-IR" b="1" dirty="0" smtClean="0"/>
              <a:t>4</a:t>
            </a:r>
            <a:r>
              <a:rPr lang="en-US" b="1" dirty="0" smtClean="0"/>
              <a:t>.</a:t>
            </a:r>
            <a:r>
              <a:rPr lang="fa-IR" b="1" dirty="0" smtClean="0"/>
              <a:t> </a:t>
            </a:r>
            <a:r>
              <a:rPr lang="en-US" b="1" dirty="0" smtClean="0"/>
              <a:t>Fascia </a:t>
            </a:r>
            <a:r>
              <a:rPr lang="en-US" b="1" dirty="0"/>
              <a:t>Corrective Application Tech.</a:t>
            </a:r>
            <a:endParaRPr lang="en-US" dirty="0"/>
          </a:p>
        </p:txBody>
      </p:sp>
      <p:sp>
        <p:nvSpPr>
          <p:cNvPr id="5" name="Content Placeholder 2"/>
          <p:cNvSpPr>
            <a:spLocks noGrp="1"/>
          </p:cNvSpPr>
          <p:nvPr>
            <p:ph idx="1"/>
          </p:nvPr>
        </p:nvSpPr>
        <p:spPr/>
        <p:txBody>
          <a:bodyPr>
            <a:normAutofit fontScale="92500" lnSpcReduction="10000"/>
          </a:bodyPr>
          <a:lstStyle/>
          <a:p>
            <a:pPr marL="64008" indent="0" algn="r" rtl="1">
              <a:buNone/>
            </a:pPr>
            <a:r>
              <a:rPr lang="fa-IR" sz="3200" dirty="0" smtClean="0">
                <a:cs typeface="B Mitra" pitchFamily="2" charset="-78"/>
              </a:rPr>
              <a:t>در این تکنیک :</a:t>
            </a:r>
          </a:p>
          <a:p>
            <a:pPr marL="64008" indent="0" algn="r" rtl="1">
              <a:buNone/>
            </a:pPr>
            <a:r>
              <a:rPr lang="fa-IR" sz="3200" dirty="0" smtClean="0">
                <a:solidFill>
                  <a:schemeClr val="accent6">
                    <a:lumMod val="20000"/>
                    <a:lumOff val="80000"/>
                  </a:schemeClr>
                </a:solidFill>
                <a:cs typeface="B Mitra" pitchFamily="2" charset="-78"/>
              </a:rPr>
              <a:t>1. با استفاده از خاصیت الاستیک نوار می توان فاشیا را در یک راستای مناسب و دلخواه قرار داد. در این جا، ابتدا به صورت مانوآل بافت فاشیا را به وضعیت مطلوب می بریم و سپس با استفاده از نوار آن را حفظ می کنیم. یا می توان از </a:t>
            </a:r>
            <a:r>
              <a:rPr lang="en-US" sz="3200" dirty="0" smtClean="0">
                <a:solidFill>
                  <a:schemeClr val="accent6">
                    <a:lumMod val="20000"/>
                    <a:lumOff val="80000"/>
                  </a:schemeClr>
                </a:solidFill>
                <a:cs typeface="B Mitra" pitchFamily="2" charset="-78"/>
              </a:rPr>
              <a:t>Downward pressure</a:t>
            </a:r>
            <a:r>
              <a:rPr lang="fa-IR" sz="3200" dirty="0" smtClean="0">
                <a:solidFill>
                  <a:schemeClr val="accent6">
                    <a:lumMod val="20000"/>
                    <a:lumOff val="80000"/>
                  </a:schemeClr>
                </a:solidFill>
                <a:cs typeface="B Mitra" pitchFamily="2" charset="-78"/>
              </a:rPr>
              <a:t> همزمان استفاده کرد.</a:t>
            </a:r>
          </a:p>
          <a:p>
            <a:pPr marL="64008" indent="0" algn="r" rtl="1">
              <a:buNone/>
            </a:pPr>
            <a:r>
              <a:rPr lang="fa-IR" sz="3200" dirty="0" smtClean="0">
                <a:solidFill>
                  <a:schemeClr val="accent6">
                    <a:lumMod val="20000"/>
                    <a:lumOff val="80000"/>
                  </a:schemeClr>
                </a:solidFill>
                <a:cs typeface="B Mitra" pitchFamily="2" charset="-78"/>
              </a:rPr>
              <a:t>2. با توجه به تشخیص و هدف درمان می توان فاشیا را از یک ناحیه دور کرد و یا حرکت آن را محدود نمود.</a:t>
            </a:r>
          </a:p>
          <a:p>
            <a:pPr marL="64008" indent="0" algn="r" rtl="1">
              <a:buNone/>
            </a:pPr>
            <a:r>
              <a:rPr lang="fa-IR" sz="3200" dirty="0" smtClean="0">
                <a:solidFill>
                  <a:schemeClr val="accent6">
                    <a:lumMod val="20000"/>
                    <a:lumOff val="80000"/>
                  </a:schemeClr>
                </a:solidFill>
                <a:cs typeface="B Mitra" pitchFamily="2" charset="-78"/>
              </a:rPr>
              <a:t>3. برش معمولا </a:t>
            </a:r>
            <a:r>
              <a:rPr lang="en-US" sz="3200" dirty="0" smtClean="0">
                <a:solidFill>
                  <a:schemeClr val="accent6">
                    <a:lumMod val="20000"/>
                    <a:lumOff val="80000"/>
                  </a:schemeClr>
                </a:solidFill>
                <a:cs typeface="B Mitra" pitchFamily="2" charset="-78"/>
              </a:rPr>
              <a:t>Y</a:t>
            </a:r>
            <a:r>
              <a:rPr lang="fa-IR" sz="3200" dirty="0" smtClean="0">
                <a:solidFill>
                  <a:schemeClr val="accent6">
                    <a:lumMod val="20000"/>
                    <a:lumOff val="80000"/>
                  </a:schemeClr>
                </a:solidFill>
                <a:cs typeface="B Mitra" pitchFamily="2" charset="-78"/>
              </a:rPr>
              <a:t> است و تنشن 50% است.</a:t>
            </a:r>
          </a:p>
          <a:p>
            <a:pPr marL="64008" indent="0" algn="r" rtl="1">
              <a:buNone/>
            </a:pPr>
            <a:r>
              <a:rPr lang="fa-IR" sz="3200" dirty="0" smtClean="0">
                <a:cs typeface="B Mitra" pitchFamily="2" charset="-78"/>
              </a:rPr>
              <a:t>(مثلا در نوار بندی عضلات پرونئال نیمه دررفتگی کشکک یا تریگرپوینت ها استفاده می شود.)</a:t>
            </a:r>
          </a:p>
          <a:p>
            <a:pPr marL="64008" indent="0" algn="r" rtl="1">
              <a:buNone/>
            </a:pPr>
            <a:endParaRPr lang="en-US" sz="3200" dirty="0">
              <a:cs typeface="B Mitra" pitchFamily="2" charset="-78"/>
            </a:endParaRPr>
          </a:p>
        </p:txBody>
      </p:sp>
    </p:spTree>
    <p:extLst>
      <p:ext uri="{BB962C8B-B14F-4D97-AF65-F5344CB8AC3E}">
        <p14:creationId xmlns:p14="http://schemas.microsoft.com/office/powerpoint/2010/main" val="36520576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905477"/>
            <a:ext cx="2720501" cy="3154446"/>
          </a:xfrm>
        </p:spPr>
      </p:pic>
      <p:sp>
        <p:nvSpPr>
          <p:cNvPr id="4" name="Title 1"/>
          <p:cNvSpPr>
            <a:spLocks noGrp="1"/>
          </p:cNvSpPr>
          <p:nvPr>
            <p:ph type="title"/>
          </p:nvPr>
        </p:nvSpPr>
        <p:spPr>
          <a:xfrm>
            <a:off x="457200" y="267494"/>
            <a:ext cx="8229600" cy="1408906"/>
          </a:xfrm>
        </p:spPr>
        <p:txBody>
          <a:bodyPr>
            <a:normAutofit fontScale="90000"/>
          </a:bodyPr>
          <a:lstStyle/>
          <a:p>
            <a:pPr algn="r" rtl="1"/>
            <a:r>
              <a:rPr lang="fa-IR" sz="4400" b="1" dirty="0">
                <a:cs typeface="B Titr" pitchFamily="2" charset="-78"/>
              </a:rPr>
              <a:t>مثال </a:t>
            </a:r>
            <a:r>
              <a:rPr lang="fa-IR" sz="4400" b="1" dirty="0" smtClean="0">
                <a:cs typeface="B Titr" pitchFamily="2" charset="-78"/>
              </a:rPr>
              <a:t>تکنیک تصحیح</a:t>
            </a:r>
            <a:br>
              <a:rPr lang="fa-IR" sz="4400" b="1" dirty="0" smtClean="0">
                <a:cs typeface="B Titr" pitchFamily="2" charset="-78"/>
              </a:rPr>
            </a:br>
            <a:r>
              <a:rPr lang="en-US" sz="4400" b="1" dirty="0" smtClean="0">
                <a:cs typeface="B Titr" pitchFamily="2" charset="-78"/>
              </a:rPr>
              <a:t>Patella Subluxation</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133600"/>
            <a:ext cx="2628580" cy="28071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2843348"/>
            <a:ext cx="2966448" cy="2541659"/>
          </a:xfrm>
          <a:prstGeom prst="rect">
            <a:avLst/>
          </a:prstGeom>
        </p:spPr>
      </p:pic>
      <p:sp>
        <p:nvSpPr>
          <p:cNvPr id="8" name="TextBox 7"/>
          <p:cNvSpPr txBox="1"/>
          <p:nvPr/>
        </p:nvSpPr>
        <p:spPr>
          <a:xfrm>
            <a:off x="304800" y="4114177"/>
            <a:ext cx="2438400" cy="1477328"/>
          </a:xfrm>
          <a:prstGeom prst="rect">
            <a:avLst/>
          </a:prstGeom>
          <a:noFill/>
        </p:spPr>
        <p:txBody>
          <a:bodyPr wrap="square" rtlCol="0">
            <a:spAutoFit/>
          </a:bodyPr>
          <a:lstStyle/>
          <a:p>
            <a:pPr algn="r" rtl="1"/>
            <a:r>
              <a:rPr lang="fa-IR" dirty="0" smtClean="0">
                <a:cs typeface="B Mitra" pitchFamily="2" charset="-78"/>
              </a:rPr>
              <a:t>1. این تکنیک با تنشن </a:t>
            </a:r>
            <a:r>
              <a:rPr lang="en-US" dirty="0" smtClean="0">
                <a:cs typeface="B Mitra" pitchFamily="2" charset="-78"/>
              </a:rPr>
              <a:t>off</a:t>
            </a:r>
            <a:r>
              <a:rPr lang="fa-IR" dirty="0" smtClean="0">
                <a:cs typeface="B Mitra" pitchFamily="2" charset="-78"/>
              </a:rPr>
              <a:t> شروع می شود.</a:t>
            </a:r>
          </a:p>
          <a:p>
            <a:pPr algn="r" rtl="1"/>
            <a:endParaRPr lang="fa-IR" dirty="0">
              <a:cs typeface="B Mitra" pitchFamily="2" charset="-78"/>
            </a:endParaRPr>
          </a:p>
          <a:p>
            <a:pPr algn="r" rtl="1"/>
            <a:r>
              <a:rPr lang="fa-IR" dirty="0" smtClean="0">
                <a:cs typeface="B Mitra" pitchFamily="2" charset="-78"/>
              </a:rPr>
              <a:t>هدف تصحیح مکانیکی کشکک و تصحیح فاشیا است.</a:t>
            </a:r>
            <a:endParaRPr lang="en-US" dirty="0">
              <a:cs typeface="B Mitra" pitchFamily="2" charset="-78"/>
            </a:endParaRPr>
          </a:p>
        </p:txBody>
      </p:sp>
      <p:sp>
        <p:nvSpPr>
          <p:cNvPr id="9" name="TextBox 8"/>
          <p:cNvSpPr txBox="1"/>
          <p:nvPr/>
        </p:nvSpPr>
        <p:spPr>
          <a:xfrm>
            <a:off x="3219290" y="4943151"/>
            <a:ext cx="2438400" cy="923330"/>
          </a:xfrm>
          <a:prstGeom prst="rect">
            <a:avLst/>
          </a:prstGeom>
          <a:noFill/>
        </p:spPr>
        <p:txBody>
          <a:bodyPr wrap="square" rtlCol="0">
            <a:spAutoFit/>
          </a:bodyPr>
          <a:lstStyle/>
          <a:p>
            <a:pPr algn="r" rtl="1"/>
            <a:r>
              <a:rPr lang="fa-IR" dirty="0" smtClean="0">
                <a:cs typeface="B Mitra" pitchFamily="2" charset="-78"/>
              </a:rPr>
              <a:t>2. تکنیک به صورت </a:t>
            </a:r>
            <a:r>
              <a:rPr lang="en-US" dirty="0" smtClean="0">
                <a:cs typeface="B Mitra" pitchFamily="2" charset="-78"/>
              </a:rPr>
              <a:t>Tension on the base</a:t>
            </a:r>
            <a:r>
              <a:rPr lang="fa-IR" dirty="0" smtClean="0">
                <a:cs typeface="B Mitra" pitchFamily="2" charset="-78"/>
              </a:rPr>
              <a:t> ادامه دارد که فاشیا را به طرف داخل می کشد.</a:t>
            </a:r>
            <a:endParaRPr lang="en-US" dirty="0">
              <a:cs typeface="B Mitra" pitchFamily="2" charset="-78"/>
            </a:endParaRPr>
          </a:p>
        </p:txBody>
      </p:sp>
      <p:sp>
        <p:nvSpPr>
          <p:cNvPr id="10" name="TextBox 9"/>
          <p:cNvSpPr txBox="1"/>
          <p:nvPr/>
        </p:nvSpPr>
        <p:spPr>
          <a:xfrm>
            <a:off x="6324600" y="5404816"/>
            <a:ext cx="2438400" cy="923330"/>
          </a:xfrm>
          <a:prstGeom prst="rect">
            <a:avLst/>
          </a:prstGeom>
          <a:noFill/>
        </p:spPr>
        <p:txBody>
          <a:bodyPr wrap="square" rtlCol="0">
            <a:spAutoFit/>
          </a:bodyPr>
          <a:lstStyle/>
          <a:p>
            <a:pPr algn="r" rtl="1"/>
            <a:r>
              <a:rPr lang="fa-IR" dirty="0" smtClean="0">
                <a:cs typeface="B Mitra" pitchFamily="2" charset="-78"/>
              </a:rPr>
              <a:t>3. با این عمل کشیدن واستوس لترال به داخل، تا حدی لترالیزاسیون کشکک را اصلاح می کند.</a:t>
            </a:r>
            <a:endParaRPr lang="en-US" dirty="0">
              <a:cs typeface="B Mitra" pitchFamily="2" charset="-78"/>
            </a:endParaRPr>
          </a:p>
        </p:txBody>
      </p:sp>
    </p:spTree>
    <p:extLst>
      <p:ext uri="{BB962C8B-B14F-4D97-AF65-F5344CB8AC3E}">
        <p14:creationId xmlns:p14="http://schemas.microsoft.com/office/powerpoint/2010/main" val="35319436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b="1" dirty="0" smtClean="0"/>
              <a:t>5. Tendon/</a:t>
            </a:r>
            <a:r>
              <a:rPr lang="en-US" b="1" dirty="0" err="1" smtClean="0"/>
              <a:t>Lig</a:t>
            </a:r>
            <a:r>
              <a:rPr lang="en-US" b="1" dirty="0" smtClean="0"/>
              <a:t>. Corrective </a:t>
            </a:r>
            <a:r>
              <a:rPr lang="en-US" b="1" dirty="0"/>
              <a:t>Application Tech.</a:t>
            </a:r>
            <a:endParaRPr lang="en-US" dirty="0"/>
          </a:p>
        </p:txBody>
      </p:sp>
      <p:sp>
        <p:nvSpPr>
          <p:cNvPr id="5" name="Content Placeholder 2"/>
          <p:cNvSpPr>
            <a:spLocks noGrp="1"/>
          </p:cNvSpPr>
          <p:nvPr>
            <p:ph idx="1"/>
          </p:nvPr>
        </p:nvSpPr>
        <p:spPr/>
        <p:txBody>
          <a:bodyPr>
            <a:normAutofit lnSpcReduction="10000"/>
          </a:bodyPr>
          <a:lstStyle/>
          <a:p>
            <a:pPr marL="64008" indent="0" algn="r" rtl="1">
              <a:buNone/>
            </a:pPr>
            <a:r>
              <a:rPr lang="fa-IR" sz="3200" dirty="0" smtClean="0">
                <a:cs typeface="B Mitra" pitchFamily="2" charset="-78"/>
              </a:rPr>
              <a:t>در این تکنیک :</a:t>
            </a:r>
          </a:p>
          <a:p>
            <a:pPr marL="64008" indent="0" algn="r" rtl="1">
              <a:buNone/>
            </a:pPr>
            <a:r>
              <a:rPr lang="fa-IR" sz="3200" dirty="0" smtClean="0">
                <a:solidFill>
                  <a:schemeClr val="accent6">
                    <a:lumMod val="20000"/>
                    <a:lumOff val="80000"/>
                  </a:schemeClr>
                </a:solidFill>
                <a:cs typeface="B Mitra" pitchFamily="2" charset="-78"/>
              </a:rPr>
              <a:t>1. لیگامان یا تاندون </a:t>
            </a:r>
            <a:r>
              <a:rPr lang="en-US" sz="3200" dirty="0" smtClean="0">
                <a:solidFill>
                  <a:schemeClr val="accent6">
                    <a:lumMod val="20000"/>
                    <a:lumOff val="80000"/>
                  </a:schemeClr>
                </a:solidFill>
                <a:cs typeface="B Mitra" pitchFamily="2" charset="-78"/>
              </a:rPr>
              <a:t>Unload</a:t>
            </a:r>
            <a:r>
              <a:rPr lang="fa-IR" sz="3200" dirty="0" smtClean="0">
                <a:solidFill>
                  <a:schemeClr val="accent6">
                    <a:lumMod val="20000"/>
                    <a:lumOff val="80000"/>
                  </a:schemeClr>
                </a:solidFill>
                <a:cs typeface="B Mitra" pitchFamily="2" charset="-78"/>
              </a:rPr>
              <a:t> می شود، و نیز</a:t>
            </a:r>
          </a:p>
          <a:p>
            <a:pPr marL="64008" indent="0" algn="r" rtl="1">
              <a:buNone/>
            </a:pPr>
            <a:r>
              <a:rPr lang="fa-IR" sz="3200" dirty="0" smtClean="0">
                <a:solidFill>
                  <a:schemeClr val="accent6">
                    <a:lumMod val="20000"/>
                    <a:lumOff val="80000"/>
                  </a:schemeClr>
                </a:solidFill>
                <a:cs typeface="B Mitra" pitchFamily="2" charset="-78"/>
              </a:rPr>
              <a:t>2. باعث افزایش حس پروپریوسپشن از طریق تحریک دوک های عضلانی و دیگر مکانورسپتورها می شود (که در جهت الیاف عضلانی زده می شود).</a:t>
            </a:r>
          </a:p>
          <a:p>
            <a:pPr marL="64008" indent="0" algn="r" rtl="1">
              <a:buNone/>
            </a:pPr>
            <a:r>
              <a:rPr lang="fa-IR" sz="3200" dirty="0" smtClean="0">
                <a:solidFill>
                  <a:schemeClr val="accent6">
                    <a:lumMod val="20000"/>
                    <a:lumOff val="80000"/>
                  </a:schemeClr>
                </a:solidFill>
                <a:cs typeface="B Mitra" pitchFamily="2" charset="-78"/>
              </a:rPr>
              <a:t>3. معمولا به شکل </a:t>
            </a:r>
            <a:r>
              <a:rPr lang="en-US" sz="3200" dirty="0" smtClean="0">
                <a:solidFill>
                  <a:schemeClr val="accent6">
                    <a:lumMod val="20000"/>
                    <a:lumOff val="80000"/>
                  </a:schemeClr>
                </a:solidFill>
                <a:cs typeface="B Mitra" pitchFamily="2" charset="-78"/>
              </a:rPr>
              <a:t>Y</a:t>
            </a:r>
            <a:r>
              <a:rPr lang="fa-IR" sz="3200" dirty="0" smtClean="0">
                <a:solidFill>
                  <a:schemeClr val="accent6">
                    <a:lumMod val="20000"/>
                    <a:lumOff val="80000"/>
                  </a:schemeClr>
                </a:solidFill>
                <a:cs typeface="B Mitra" pitchFamily="2" charset="-78"/>
              </a:rPr>
              <a:t> و </a:t>
            </a:r>
            <a:r>
              <a:rPr lang="en-US" sz="3200" dirty="0" smtClean="0">
                <a:solidFill>
                  <a:schemeClr val="accent6">
                    <a:lumMod val="20000"/>
                    <a:lumOff val="80000"/>
                  </a:schemeClr>
                </a:solidFill>
                <a:cs typeface="B Mitra" pitchFamily="2" charset="-78"/>
              </a:rPr>
              <a:t>I</a:t>
            </a:r>
            <a:r>
              <a:rPr lang="fa-IR" sz="3200" dirty="0" smtClean="0">
                <a:solidFill>
                  <a:schemeClr val="accent6">
                    <a:lumMod val="20000"/>
                    <a:lumOff val="80000"/>
                  </a:schemeClr>
                </a:solidFill>
                <a:cs typeface="B Mitra" pitchFamily="2" charset="-78"/>
              </a:rPr>
              <a:t> زده می شود. تنشنی در حدود 50 تا 100% دارد.</a:t>
            </a:r>
          </a:p>
          <a:p>
            <a:pPr marL="64008" indent="0" algn="r" rtl="1">
              <a:buNone/>
            </a:pPr>
            <a:r>
              <a:rPr lang="fa-IR" sz="3200" dirty="0" smtClean="0">
                <a:cs typeface="B Mitra" pitchFamily="2" charset="-78"/>
              </a:rPr>
              <a:t>(مثلا در نوار بندی عضلات پرونئال نیمه دررفتگی کشکک یا تریگرپوینت ها استفاده می شود.)</a:t>
            </a:r>
          </a:p>
          <a:p>
            <a:pPr marL="64008" indent="0" algn="r" rtl="1">
              <a:buNone/>
            </a:pPr>
            <a:endParaRPr lang="en-US" sz="3200" dirty="0">
              <a:cs typeface="B Mitra" pitchFamily="2" charset="-78"/>
            </a:endParaRPr>
          </a:p>
        </p:txBody>
      </p:sp>
    </p:spTree>
    <p:extLst>
      <p:ext uri="{BB962C8B-B14F-4D97-AF65-F5344CB8AC3E}">
        <p14:creationId xmlns:p14="http://schemas.microsoft.com/office/powerpoint/2010/main" val="8536872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600200"/>
            <a:ext cx="2997926" cy="3519993"/>
          </a:xfrm>
        </p:spPr>
      </p:pic>
      <p:sp>
        <p:nvSpPr>
          <p:cNvPr id="4" name="Title 1"/>
          <p:cNvSpPr>
            <a:spLocks noGrp="1"/>
          </p:cNvSpPr>
          <p:nvPr>
            <p:ph type="title"/>
          </p:nvPr>
        </p:nvSpPr>
        <p:spPr/>
        <p:txBody>
          <a:bodyPr>
            <a:normAutofit fontScale="90000"/>
          </a:bodyPr>
          <a:lstStyle/>
          <a:p>
            <a:pPr algn="r" rtl="1"/>
            <a:r>
              <a:rPr lang="fa-IR" sz="4400" b="1" dirty="0" smtClean="0">
                <a:cs typeface="B Titr" pitchFamily="2" charset="-78"/>
              </a:rPr>
              <a:t>مثال </a:t>
            </a:r>
            <a:r>
              <a:rPr lang="en-US" sz="4400" b="1" dirty="0" smtClean="0">
                <a:cs typeface="B Titr" pitchFamily="2" charset="-78"/>
              </a:rPr>
              <a:t>Unloading</a:t>
            </a:r>
            <a:r>
              <a:rPr lang="fa-IR" sz="4400" b="1" dirty="0" smtClean="0">
                <a:cs typeface="B Titr" pitchFamily="2" charset="-78"/>
              </a:rPr>
              <a:t> در</a:t>
            </a:r>
            <a:br>
              <a:rPr lang="fa-IR" sz="4400" b="1" dirty="0" smtClean="0">
                <a:cs typeface="B Titr" pitchFamily="2" charset="-78"/>
              </a:rPr>
            </a:br>
            <a:r>
              <a:rPr lang="fa-IR" sz="4400" b="1" dirty="0" smtClean="0">
                <a:cs typeface="B Titr" pitchFamily="2" charset="-78"/>
              </a:rPr>
              <a:t> </a:t>
            </a:r>
            <a:r>
              <a:rPr lang="en-US" sz="4400" b="1" dirty="0" smtClean="0">
                <a:cs typeface="B Titr" pitchFamily="2" charset="-78"/>
              </a:rPr>
              <a:t>Infra Patellar Tendon</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2594" y="1600200"/>
            <a:ext cx="3445591" cy="23708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4343400"/>
            <a:ext cx="3200000" cy="2295238"/>
          </a:xfrm>
          <a:prstGeom prst="rect">
            <a:avLst/>
          </a:prstGeom>
        </p:spPr>
      </p:pic>
      <p:sp>
        <p:nvSpPr>
          <p:cNvPr id="8" name="TextBox 7"/>
          <p:cNvSpPr txBox="1"/>
          <p:nvPr/>
        </p:nvSpPr>
        <p:spPr>
          <a:xfrm>
            <a:off x="152400" y="5161310"/>
            <a:ext cx="3204755" cy="1477328"/>
          </a:xfrm>
          <a:prstGeom prst="rect">
            <a:avLst/>
          </a:prstGeom>
          <a:noFill/>
        </p:spPr>
        <p:txBody>
          <a:bodyPr wrap="square" rtlCol="0">
            <a:spAutoFit/>
          </a:bodyPr>
          <a:lstStyle/>
          <a:p>
            <a:pPr algn="r" rtl="1"/>
            <a:r>
              <a:rPr lang="fa-IR" dirty="0" smtClean="0">
                <a:cs typeface="B Mitra" pitchFamily="2" charset="-78"/>
              </a:rPr>
              <a:t>1. از نوار </a:t>
            </a:r>
            <a:r>
              <a:rPr lang="en-US" dirty="0" smtClean="0">
                <a:cs typeface="B Mitra" pitchFamily="2" charset="-78"/>
              </a:rPr>
              <a:t>I</a:t>
            </a:r>
            <a:r>
              <a:rPr lang="fa-IR" dirty="0">
                <a:cs typeface="B Mitra" pitchFamily="2" charset="-78"/>
              </a:rPr>
              <a:t> </a:t>
            </a:r>
            <a:r>
              <a:rPr lang="fa-IR" dirty="0" smtClean="0">
                <a:cs typeface="B Mitra" pitchFamily="2" charset="-78"/>
              </a:rPr>
              <a:t>شکل استفاده می شود که به صورت عرضی بر روی لیگامان بسته می شود.</a:t>
            </a:r>
          </a:p>
          <a:p>
            <a:pPr algn="r" rtl="1"/>
            <a:r>
              <a:rPr lang="fa-IR" dirty="0" smtClean="0">
                <a:cs typeface="B Mitra" pitchFamily="2" charset="-78"/>
              </a:rPr>
              <a:t>زانو در 40 درجه فلکسیون قرار دارد و نوار را در حدفاصل راس کشکک تا توبروزیته تیبیا می بندیم. </a:t>
            </a:r>
            <a:endParaRPr lang="en-US" dirty="0">
              <a:cs typeface="B Mitra" pitchFamily="2" charset="-78"/>
            </a:endParaRPr>
          </a:p>
        </p:txBody>
      </p:sp>
      <p:sp>
        <p:nvSpPr>
          <p:cNvPr id="9" name="TextBox 8"/>
          <p:cNvSpPr txBox="1"/>
          <p:nvPr/>
        </p:nvSpPr>
        <p:spPr>
          <a:xfrm>
            <a:off x="3599937" y="1629138"/>
            <a:ext cx="1567744" cy="1200329"/>
          </a:xfrm>
          <a:prstGeom prst="rect">
            <a:avLst/>
          </a:prstGeom>
          <a:noFill/>
        </p:spPr>
        <p:txBody>
          <a:bodyPr wrap="square" rtlCol="0">
            <a:spAutoFit/>
          </a:bodyPr>
          <a:lstStyle/>
          <a:p>
            <a:pPr algn="r" rtl="1"/>
            <a:r>
              <a:rPr lang="fa-IR" dirty="0" smtClean="0">
                <a:cs typeface="B Mitra" pitchFamily="2" charset="-78"/>
              </a:rPr>
              <a:t>2. سپس نوار را نگه می دارید و در فول تنشن به پایین و عقب فشار می دهید.</a:t>
            </a:r>
            <a:endParaRPr lang="en-US" dirty="0">
              <a:cs typeface="B Mitra" pitchFamily="2" charset="-78"/>
            </a:endParaRPr>
          </a:p>
        </p:txBody>
      </p:sp>
      <p:sp>
        <p:nvSpPr>
          <p:cNvPr id="10" name="TextBox 9"/>
          <p:cNvSpPr txBox="1"/>
          <p:nvPr/>
        </p:nvSpPr>
        <p:spPr>
          <a:xfrm>
            <a:off x="6472245" y="5998558"/>
            <a:ext cx="2366555" cy="646331"/>
          </a:xfrm>
          <a:prstGeom prst="rect">
            <a:avLst/>
          </a:prstGeom>
          <a:noFill/>
        </p:spPr>
        <p:txBody>
          <a:bodyPr wrap="square" rtlCol="0">
            <a:spAutoFit/>
          </a:bodyPr>
          <a:lstStyle/>
          <a:p>
            <a:pPr algn="r" rtl="1"/>
            <a:r>
              <a:rPr lang="fa-IR" dirty="0" smtClean="0">
                <a:cs typeface="B Mitra" pitchFamily="2" charset="-78"/>
              </a:rPr>
              <a:t>3. ابتدا و انتهای نوار تنشن </a:t>
            </a:r>
            <a:r>
              <a:rPr lang="en-US" dirty="0" smtClean="0">
                <a:cs typeface="B Mitra" pitchFamily="2" charset="-78"/>
              </a:rPr>
              <a:t>off</a:t>
            </a:r>
            <a:r>
              <a:rPr lang="fa-IR" dirty="0" smtClean="0">
                <a:cs typeface="B Mitra" pitchFamily="2" charset="-78"/>
              </a:rPr>
              <a:t> می باشد.</a:t>
            </a:r>
            <a:endParaRPr lang="en-US" dirty="0">
              <a:cs typeface="B Mitra" pitchFamily="2" charset="-78"/>
            </a:endParaRPr>
          </a:p>
        </p:txBody>
      </p:sp>
    </p:spTree>
    <p:extLst>
      <p:ext uri="{BB962C8B-B14F-4D97-AF65-F5344CB8AC3E}">
        <p14:creationId xmlns:p14="http://schemas.microsoft.com/office/powerpoint/2010/main" val="10597282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r" rtl="1"/>
            <a:r>
              <a:rPr lang="fa-IR" b="1" dirty="0" smtClean="0">
                <a:latin typeface="Arial Black" pitchFamily="34" charset="0"/>
                <a:cs typeface="B Titr" pitchFamily="2" charset="-78"/>
              </a:rPr>
              <a:t>مشخصات نوار  </a:t>
            </a:r>
            <a:r>
              <a:rPr lang="en-US" b="1" dirty="0" err="1" smtClean="0">
                <a:latin typeface="Arial Black" pitchFamily="34" charset="0"/>
                <a:cs typeface="B Titr" pitchFamily="2" charset="-78"/>
              </a:rPr>
              <a:t>Kinesio</a:t>
            </a:r>
            <a:r>
              <a:rPr lang="fa-IR" b="1" dirty="0" smtClean="0">
                <a:latin typeface="Arial Black" pitchFamily="34" charset="0"/>
                <a:cs typeface="B Titr" pitchFamily="2" charset="-78"/>
              </a:rPr>
              <a:t> (ادامه)</a:t>
            </a:r>
            <a:endParaRPr lang="en-US" b="1" dirty="0">
              <a:latin typeface="Arial Black" pitchFamily="34" charset="0"/>
              <a:cs typeface="B Titr" pitchFamily="2" charset="-78"/>
            </a:endParaRPr>
          </a:p>
        </p:txBody>
      </p:sp>
      <p:sp>
        <p:nvSpPr>
          <p:cNvPr id="5" name="Content Placeholder 2"/>
          <p:cNvSpPr>
            <a:spLocks noGrp="1"/>
          </p:cNvSpPr>
          <p:nvPr>
            <p:ph idx="1"/>
          </p:nvPr>
        </p:nvSpPr>
        <p:spPr/>
        <p:txBody>
          <a:bodyPr>
            <a:normAutofit/>
          </a:bodyPr>
          <a:lstStyle/>
          <a:p>
            <a:pPr marL="64008" indent="0" algn="r" rtl="1">
              <a:buNone/>
            </a:pPr>
            <a:endParaRPr lang="fa-IR" dirty="0">
              <a:cs typeface="B Mitra" pitchFamily="2" charset="-78"/>
            </a:endParaRPr>
          </a:p>
          <a:p>
            <a:pPr algn="r" rtl="1"/>
            <a:r>
              <a:rPr lang="fa-IR" dirty="0" smtClean="0">
                <a:cs typeface="B Mitra" pitchFamily="2" charset="-78"/>
              </a:rPr>
              <a:t>خاصیت چسبندگی این نوار 100% مربوط به آکریلیک است (لاتکس ندارد) &gt;&gt;&gt;&gt; با گرما فعال می شود &gt;&gt;&gt;&gt; هرچقدر بیشتر بر روی بدن بماند، چسبندگی آکریلیک بیشتر می شود.</a:t>
            </a:r>
          </a:p>
          <a:p>
            <a:pPr marL="64008" indent="0" algn="r" rtl="1">
              <a:buNone/>
            </a:pPr>
            <a:endParaRPr lang="fa-IR" dirty="0" smtClean="0">
              <a:cs typeface="B Mitra" pitchFamily="2" charset="-78"/>
            </a:endParaRPr>
          </a:p>
          <a:p>
            <a:pPr algn="r" rtl="1"/>
            <a:r>
              <a:rPr lang="fa-IR" dirty="0" smtClean="0">
                <a:cs typeface="B Mitra" pitchFamily="2" charset="-78"/>
              </a:rPr>
              <a:t>آکریلیک به صورت موجی بر روی نوار قرار داده شده است (شبیه به اثر انگشت است)&gt;&gt;&gt;&gt; (1) به بلندشدن بافت و (2) به فرار رطوبت کمک می کند.</a:t>
            </a:r>
          </a:p>
        </p:txBody>
      </p:sp>
    </p:spTree>
    <p:extLst>
      <p:ext uri="{BB962C8B-B14F-4D97-AF65-F5344CB8AC3E}">
        <p14:creationId xmlns:p14="http://schemas.microsoft.com/office/powerpoint/2010/main" val="28375848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b="1" dirty="0" smtClean="0"/>
              <a:t>6. Lymphatic Corrective </a:t>
            </a:r>
            <a:r>
              <a:rPr lang="en-US" b="1" dirty="0"/>
              <a:t>Application Tech.</a:t>
            </a:r>
            <a:endParaRPr lang="en-US" dirty="0"/>
          </a:p>
        </p:txBody>
      </p:sp>
      <p:sp>
        <p:nvSpPr>
          <p:cNvPr id="5" name="Content Placeholder 2"/>
          <p:cNvSpPr>
            <a:spLocks noGrp="1"/>
          </p:cNvSpPr>
          <p:nvPr>
            <p:ph idx="1"/>
          </p:nvPr>
        </p:nvSpPr>
        <p:spPr/>
        <p:txBody>
          <a:bodyPr>
            <a:normAutofit lnSpcReduction="10000"/>
          </a:bodyPr>
          <a:lstStyle/>
          <a:p>
            <a:pPr marL="64008" indent="0" algn="r" rtl="1">
              <a:buNone/>
            </a:pPr>
            <a:r>
              <a:rPr lang="fa-IR" sz="3200" dirty="0" smtClean="0">
                <a:cs typeface="B Mitra" pitchFamily="2" charset="-78"/>
              </a:rPr>
              <a:t>در این تکنیک :</a:t>
            </a:r>
          </a:p>
          <a:p>
            <a:pPr marL="64008" indent="0" algn="r" rtl="1">
              <a:buNone/>
            </a:pPr>
            <a:r>
              <a:rPr lang="fa-IR" sz="3200" dirty="0" smtClean="0">
                <a:solidFill>
                  <a:schemeClr val="accent6">
                    <a:lumMod val="20000"/>
                    <a:lumOff val="80000"/>
                  </a:schemeClr>
                </a:solidFill>
                <a:cs typeface="B Mitra" pitchFamily="2" charset="-78"/>
              </a:rPr>
              <a:t>1. با هدایت اگزودا به سوی مجاری لنفی باعث کمک به تخلیه ادم می شود که این تکنیک با ایجاد فضاهای کم فشار در زیر نوار که به عنوان کانالهایی برای خروج اگزودا است، اتفاق می افتد (کمک به درناژ لنفی).</a:t>
            </a:r>
          </a:p>
          <a:p>
            <a:pPr marL="64008" indent="0" algn="r" rtl="1">
              <a:buNone/>
            </a:pPr>
            <a:r>
              <a:rPr lang="fa-IR" sz="3200" dirty="0" smtClean="0">
                <a:cs typeface="B Mitra" pitchFamily="2" charset="-78"/>
              </a:rPr>
              <a:t>2. مهم است بدانیم آیا ادم منشا لنفی دارد یا خیر؟</a:t>
            </a:r>
          </a:p>
          <a:p>
            <a:pPr marL="64008" indent="0" algn="r" rtl="1">
              <a:buNone/>
            </a:pPr>
            <a:r>
              <a:rPr lang="fa-IR" sz="3200" dirty="0" smtClean="0">
                <a:cs typeface="B Mitra" pitchFamily="2" charset="-78"/>
              </a:rPr>
              <a:t>اگر ادم منشا لنفی داشت، پایه نوار را باید کمی بالاتر از عقده های لنفی ببندید که قرار است لنف به آنجا تخلیه شود. اگر ادم منشا لنفی نداشت، نوار باید ناحیه ورم را کاملا بپوشاند.</a:t>
            </a:r>
          </a:p>
          <a:p>
            <a:pPr marL="64008" indent="0" algn="r" rtl="1">
              <a:buNone/>
            </a:pPr>
            <a:r>
              <a:rPr lang="fa-IR" sz="3200" dirty="0" smtClean="0">
                <a:cs typeface="B Mitra" pitchFamily="2" charset="-78"/>
              </a:rPr>
              <a:t>3. برشهای </a:t>
            </a:r>
            <a:r>
              <a:rPr lang="en-US" sz="3200" dirty="0" smtClean="0">
                <a:cs typeface="B Mitra" pitchFamily="2" charset="-78"/>
              </a:rPr>
              <a:t>Fan</a:t>
            </a:r>
            <a:r>
              <a:rPr lang="fa-IR" sz="3200" dirty="0" smtClean="0">
                <a:cs typeface="B Mitra" pitchFamily="2" charset="-78"/>
              </a:rPr>
              <a:t> شکل (4 استریپ)، تنشن 15%</a:t>
            </a:r>
          </a:p>
          <a:p>
            <a:pPr marL="64008" indent="0" algn="r" rtl="1">
              <a:buNone/>
            </a:pPr>
            <a:endParaRPr lang="en-US" sz="3200" dirty="0">
              <a:cs typeface="B Mitra" pitchFamily="2" charset="-78"/>
            </a:endParaRPr>
          </a:p>
        </p:txBody>
      </p:sp>
    </p:spTree>
    <p:extLst>
      <p:ext uri="{BB962C8B-B14F-4D97-AF65-F5344CB8AC3E}">
        <p14:creationId xmlns:p14="http://schemas.microsoft.com/office/powerpoint/2010/main" val="36850953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42053"/>
            <a:ext cx="2893136" cy="3476626"/>
          </a:xfrm>
        </p:spPr>
      </p:pic>
      <p:sp>
        <p:nvSpPr>
          <p:cNvPr id="4" name="Title 1"/>
          <p:cNvSpPr>
            <a:spLocks noGrp="1"/>
          </p:cNvSpPr>
          <p:nvPr>
            <p:ph type="title"/>
          </p:nvPr>
        </p:nvSpPr>
        <p:spPr>
          <a:xfrm>
            <a:off x="990600" y="-103632"/>
            <a:ext cx="8229600" cy="1399032"/>
          </a:xfrm>
        </p:spPr>
        <p:txBody>
          <a:bodyPr>
            <a:normAutofit/>
          </a:bodyPr>
          <a:lstStyle/>
          <a:p>
            <a:pPr algn="r" rtl="1"/>
            <a:r>
              <a:rPr lang="fa-IR" sz="4400" b="1" dirty="0" smtClean="0">
                <a:cs typeface="B Titr" pitchFamily="2" charset="-78"/>
              </a:rPr>
              <a:t>مثال </a:t>
            </a:r>
            <a:r>
              <a:rPr lang="en-US" sz="4400" b="1" dirty="0" smtClean="0">
                <a:cs typeface="B Titr" pitchFamily="2" charset="-78"/>
              </a:rPr>
              <a:t>Supra Patellar Edema</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931" y="990600"/>
            <a:ext cx="2732080" cy="373327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447800"/>
            <a:ext cx="2572273" cy="397138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3505200"/>
            <a:ext cx="2343317" cy="3022539"/>
          </a:xfrm>
          <a:prstGeom prst="rect">
            <a:avLst/>
          </a:prstGeom>
        </p:spPr>
      </p:pic>
      <p:sp>
        <p:nvSpPr>
          <p:cNvPr id="10" name="TextBox 9"/>
          <p:cNvSpPr txBox="1"/>
          <p:nvPr/>
        </p:nvSpPr>
        <p:spPr>
          <a:xfrm>
            <a:off x="0" y="3718679"/>
            <a:ext cx="2971800" cy="3139321"/>
          </a:xfrm>
          <a:prstGeom prst="rect">
            <a:avLst/>
          </a:prstGeom>
          <a:noFill/>
        </p:spPr>
        <p:txBody>
          <a:bodyPr wrap="square" rtlCol="0">
            <a:spAutoFit/>
          </a:bodyPr>
          <a:lstStyle/>
          <a:p>
            <a:pPr algn="r" rtl="1"/>
            <a:r>
              <a:rPr lang="fa-IR" dirty="0" smtClean="0">
                <a:cs typeface="B Mitra" pitchFamily="2" charset="-78"/>
              </a:rPr>
              <a:t>1. پایه نوار را روی مدیال کشکک می بندیم.</a:t>
            </a:r>
          </a:p>
          <a:p>
            <a:pPr algn="r" rtl="1"/>
            <a:r>
              <a:rPr lang="fa-IR" dirty="0" smtClean="0">
                <a:cs typeface="B Mitra" pitchFamily="2" charset="-78"/>
              </a:rPr>
              <a:t>2. زانو را 20 درجه خم می کنیم تا نوار استرچ یابد.</a:t>
            </a:r>
          </a:p>
          <a:p>
            <a:pPr algn="r" rtl="1"/>
            <a:r>
              <a:rPr lang="fa-IR" dirty="0" smtClean="0">
                <a:cs typeface="B Mitra" pitchFamily="2" charset="-78"/>
              </a:rPr>
              <a:t>3. بعد به نوارها شکل می دهیم.</a:t>
            </a:r>
          </a:p>
          <a:p>
            <a:pPr algn="r" rtl="1"/>
            <a:r>
              <a:rPr lang="fa-IR" dirty="0" smtClean="0">
                <a:cs typeface="B Mitra" pitchFamily="2" charset="-78"/>
              </a:rPr>
              <a:t>4. اگر بخواهیم روی ناحیه ورم فشار بیشتری اعمال شود از تکنیک </a:t>
            </a:r>
            <a:r>
              <a:rPr lang="en-US" dirty="0" err="1" smtClean="0">
                <a:cs typeface="B Mitra" pitchFamily="2" charset="-78"/>
              </a:rPr>
              <a:t>Criss</a:t>
            </a:r>
            <a:r>
              <a:rPr lang="en-US" dirty="0" smtClean="0">
                <a:cs typeface="B Mitra" pitchFamily="2" charset="-78"/>
              </a:rPr>
              <a:t> Cross</a:t>
            </a:r>
            <a:r>
              <a:rPr lang="fa-IR" dirty="0" smtClean="0">
                <a:cs typeface="B Mitra" pitchFamily="2" charset="-78"/>
              </a:rPr>
              <a:t> استفاده می شود که با کمک یک نوار دیگر روی لترال زانو به صورت </a:t>
            </a:r>
            <a:r>
              <a:rPr lang="en-US" dirty="0" smtClean="0">
                <a:cs typeface="B Mitra" pitchFamily="2" charset="-78"/>
              </a:rPr>
              <a:t>Fan</a:t>
            </a:r>
            <a:r>
              <a:rPr lang="fa-IR" dirty="0" smtClean="0">
                <a:cs typeface="B Mitra" pitchFamily="2" charset="-78"/>
              </a:rPr>
              <a:t> شکل و با شروع تنشن </a:t>
            </a:r>
            <a:r>
              <a:rPr lang="en-US" dirty="0" smtClean="0">
                <a:cs typeface="B Mitra" pitchFamily="2" charset="-78"/>
              </a:rPr>
              <a:t>off</a:t>
            </a:r>
            <a:r>
              <a:rPr lang="fa-IR" dirty="0" smtClean="0">
                <a:cs typeface="B Mitra" pitchFamily="2" charset="-78"/>
              </a:rPr>
              <a:t> نوار را می بندیم.</a:t>
            </a:r>
          </a:p>
          <a:p>
            <a:pPr algn="r" rtl="1"/>
            <a:r>
              <a:rPr lang="fa-IR" dirty="0" smtClean="0">
                <a:cs typeface="B Mitra" pitchFamily="2" charset="-78"/>
              </a:rPr>
              <a:t>* این تکنیک نوعی </a:t>
            </a:r>
            <a:r>
              <a:rPr lang="en-US" dirty="0" smtClean="0">
                <a:cs typeface="B Mitra" pitchFamily="2" charset="-78"/>
              </a:rPr>
              <a:t>Space Correction</a:t>
            </a:r>
            <a:r>
              <a:rPr lang="fa-IR" dirty="0" smtClean="0">
                <a:cs typeface="B Mitra" pitchFamily="2" charset="-78"/>
              </a:rPr>
              <a:t> می باشد.</a:t>
            </a:r>
            <a:endParaRPr lang="en-US" dirty="0">
              <a:cs typeface="B Mitra" pitchFamily="2" charset="-78"/>
            </a:endParaRPr>
          </a:p>
        </p:txBody>
      </p:sp>
    </p:spTree>
    <p:extLst>
      <p:ext uri="{BB962C8B-B14F-4D97-AF65-F5344CB8AC3E}">
        <p14:creationId xmlns:p14="http://schemas.microsoft.com/office/powerpoint/2010/main" val="17101723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239000" cy="1362075"/>
          </a:xfrm>
        </p:spPr>
        <p:txBody>
          <a:bodyPr>
            <a:noAutofit/>
          </a:bodyPr>
          <a:lstStyle/>
          <a:p>
            <a:r>
              <a:rPr lang="en-US" sz="5400" dirty="0" smtClean="0">
                <a:latin typeface="Turtles" pitchFamily="2" charset="0"/>
              </a:rPr>
              <a:t>Shoulder </a:t>
            </a:r>
            <a:r>
              <a:rPr lang="en-US" sz="5400" dirty="0" err="1" smtClean="0">
                <a:latin typeface="Turtles" pitchFamily="2" charset="0"/>
              </a:rPr>
              <a:t>Kinesio</a:t>
            </a:r>
            <a:r>
              <a:rPr lang="en-US" sz="5400" dirty="0" smtClean="0">
                <a:latin typeface="Turtles" pitchFamily="2" charset="0"/>
              </a:rPr>
              <a:t> Taping Techniques</a:t>
            </a:r>
            <a:endParaRPr lang="en-US" sz="5400" dirty="0">
              <a:latin typeface="Turtles" pitchFamily="2" charset="0"/>
            </a:endParaRPr>
          </a:p>
        </p:txBody>
      </p:sp>
      <p:sp>
        <p:nvSpPr>
          <p:cNvPr id="3" name="Text Placeholder 2"/>
          <p:cNvSpPr>
            <a:spLocks noGrp="1"/>
          </p:cNvSpPr>
          <p:nvPr>
            <p:ph type="body" idx="1"/>
          </p:nvPr>
        </p:nvSpPr>
        <p:spPr>
          <a:xfrm>
            <a:off x="533400" y="2362200"/>
            <a:ext cx="8229600" cy="4343400"/>
          </a:xfrm>
        </p:spPr>
        <p:txBody>
          <a:bodyPr>
            <a:normAutofit/>
          </a:bodyPr>
          <a:lstStyle/>
          <a:p>
            <a:pPr marL="512064" indent="-457200">
              <a:buFont typeface="Wingdings 2"/>
              <a:buAutoNum type="arabicPeriod"/>
            </a:pPr>
            <a:r>
              <a:rPr lang="en-US" sz="2800" dirty="0">
                <a:solidFill>
                  <a:schemeClr val="accent5">
                    <a:lumMod val="40000"/>
                    <a:lumOff val="60000"/>
                  </a:schemeClr>
                </a:solidFill>
                <a:effectLst>
                  <a:outerShdw blurRad="38100" dist="38100" dir="2700000" algn="tl">
                    <a:srgbClr val="000000">
                      <a:alpha val="43137"/>
                    </a:srgbClr>
                  </a:outerShdw>
                </a:effectLst>
              </a:rPr>
              <a:t>Rotator Cuff </a:t>
            </a:r>
            <a:r>
              <a:rPr lang="en-US" sz="2800" dirty="0" smtClean="0">
                <a:solidFill>
                  <a:schemeClr val="accent5">
                    <a:lumMod val="40000"/>
                    <a:lumOff val="60000"/>
                  </a:schemeClr>
                </a:solidFill>
                <a:effectLst>
                  <a:outerShdw blurRad="38100" dist="38100" dir="2700000" algn="tl">
                    <a:srgbClr val="000000">
                      <a:alpha val="43137"/>
                    </a:srgbClr>
                  </a:outerShdw>
                </a:effectLst>
              </a:rPr>
              <a:t>Lesion</a:t>
            </a:r>
          </a:p>
          <a:p>
            <a:r>
              <a:rPr lang="en-US" sz="2800" dirty="0" smtClean="0">
                <a:effectLst>
                  <a:outerShdw blurRad="38100" dist="38100" dir="2700000" algn="tl">
                    <a:srgbClr val="000000">
                      <a:alpha val="43137"/>
                    </a:srgbClr>
                  </a:outerShdw>
                </a:effectLst>
              </a:rPr>
              <a:t>(Deltoid, Supraspinatus, </a:t>
            </a:r>
            <a:r>
              <a:rPr lang="en-US" sz="2800" dirty="0" err="1" smtClean="0">
                <a:effectLst>
                  <a:outerShdw blurRad="38100" dist="38100" dir="2700000" algn="tl">
                    <a:srgbClr val="000000">
                      <a:alpha val="43137"/>
                    </a:srgbClr>
                  </a:outerShdw>
                </a:effectLst>
              </a:rPr>
              <a:t>Gleno</a:t>
            </a:r>
            <a:r>
              <a:rPr lang="en-US" sz="2800" dirty="0" smtClean="0">
                <a:effectLst>
                  <a:outerShdw blurRad="38100" dist="38100" dir="2700000" algn="tl">
                    <a:srgbClr val="000000">
                      <a:alpha val="43137"/>
                    </a:srgbClr>
                  </a:outerShdw>
                </a:effectLst>
              </a:rPr>
              <a:t> Humeral Joint, </a:t>
            </a:r>
            <a:r>
              <a:rPr lang="en-US" sz="2800" dirty="0" err="1" smtClean="0">
                <a:effectLst>
                  <a:outerShdw blurRad="38100" dist="38100" dir="2700000" algn="tl">
                    <a:srgbClr val="000000">
                      <a:alpha val="43137"/>
                    </a:srgbClr>
                  </a:outerShdw>
                </a:effectLst>
              </a:rPr>
              <a:t>Acromioclavicular</a:t>
            </a:r>
            <a:r>
              <a:rPr lang="en-US" sz="2800" dirty="0" smtClean="0">
                <a:effectLst>
                  <a:outerShdw blurRad="38100" dist="38100" dir="2700000" algn="tl">
                    <a:srgbClr val="000000">
                      <a:alpha val="43137"/>
                    </a:srgbClr>
                  </a:outerShdw>
                </a:effectLst>
              </a:rPr>
              <a:t> Joint)</a:t>
            </a:r>
            <a:endParaRPr lang="fa-IR" sz="2800" dirty="0" smtClean="0">
              <a:effectLst>
                <a:outerShdw blurRad="38100" dist="38100" dir="2700000" algn="tl">
                  <a:srgbClr val="000000">
                    <a:alpha val="43137"/>
                  </a:srgbClr>
                </a:outerShdw>
              </a:effectLst>
            </a:endParaRPr>
          </a:p>
          <a:p>
            <a:pPr marL="512064" indent="-457200">
              <a:buFont typeface="Wingdings 2"/>
              <a:buAutoNum type="arabicPeriod"/>
            </a:pPr>
            <a:r>
              <a:rPr lang="en-US" sz="2800" dirty="0" err="1" smtClean="0">
                <a:solidFill>
                  <a:schemeClr val="accent5">
                    <a:lumMod val="40000"/>
                    <a:lumOff val="60000"/>
                  </a:schemeClr>
                </a:solidFill>
                <a:effectLst>
                  <a:outerShdw blurRad="38100" dist="38100" dir="2700000" algn="tl">
                    <a:srgbClr val="000000">
                      <a:alpha val="43137"/>
                    </a:srgbClr>
                  </a:outerShdw>
                </a:effectLst>
              </a:rPr>
              <a:t>Acromioclavicular</a:t>
            </a:r>
            <a:r>
              <a:rPr lang="en-US" sz="2800" dirty="0" smtClean="0">
                <a:solidFill>
                  <a:schemeClr val="accent5">
                    <a:lumMod val="40000"/>
                    <a:lumOff val="60000"/>
                  </a:schemeClr>
                </a:solidFill>
                <a:effectLst>
                  <a:outerShdw blurRad="38100" dist="38100" dir="2700000" algn="tl">
                    <a:srgbClr val="000000">
                      <a:alpha val="43137"/>
                    </a:srgbClr>
                  </a:outerShdw>
                </a:effectLst>
              </a:rPr>
              <a:t> Joint Sprain</a:t>
            </a:r>
          </a:p>
          <a:p>
            <a:pPr marL="512064" indent="-457200">
              <a:buFont typeface="Wingdings 2"/>
              <a:buAutoNum type="arabicPeriod"/>
            </a:pPr>
            <a:r>
              <a:rPr lang="en-US" sz="2800" dirty="0" smtClean="0">
                <a:solidFill>
                  <a:schemeClr val="accent5">
                    <a:lumMod val="40000"/>
                    <a:lumOff val="60000"/>
                  </a:schemeClr>
                </a:solidFill>
                <a:effectLst>
                  <a:outerShdw blurRad="38100" dist="38100" dir="2700000" algn="tl">
                    <a:srgbClr val="000000">
                      <a:alpha val="43137"/>
                    </a:srgbClr>
                  </a:outerShdw>
                </a:effectLst>
              </a:rPr>
              <a:t>Burner Radicular Pain</a:t>
            </a:r>
          </a:p>
          <a:p>
            <a:pPr marL="512064" indent="-457200">
              <a:buFont typeface="Wingdings 2"/>
              <a:buAutoNum type="arabicPeriod"/>
            </a:pPr>
            <a:r>
              <a:rPr lang="en-US" sz="2800" dirty="0" smtClean="0">
                <a:solidFill>
                  <a:schemeClr val="accent5">
                    <a:lumMod val="40000"/>
                    <a:lumOff val="60000"/>
                  </a:schemeClr>
                </a:solidFill>
                <a:effectLst>
                  <a:outerShdw blurRad="38100" dist="38100" dir="2700000" algn="tl">
                    <a:srgbClr val="000000">
                      <a:alpha val="43137"/>
                    </a:srgbClr>
                  </a:outerShdw>
                </a:effectLst>
              </a:rPr>
              <a:t>Sub Deltoid Bursitis</a:t>
            </a:r>
            <a:endParaRPr lang="en-US" sz="2800" dirty="0">
              <a:solidFill>
                <a:schemeClr val="accent5">
                  <a:lumMod val="40000"/>
                  <a:lumOff val="60000"/>
                </a:schemeClr>
              </a:solidFill>
              <a:effectLst>
                <a:outerShdw blurRad="38100" dist="38100" dir="2700000" algn="tl">
                  <a:srgbClr val="000000">
                    <a:alpha val="43137"/>
                  </a:srgbClr>
                </a:outerShdw>
              </a:effectLst>
            </a:endParaRPr>
          </a:p>
          <a:p>
            <a:pPr marL="512064" indent="-457200">
              <a:buAutoNum type="arabicPeriod"/>
            </a:pPr>
            <a:endParaRPr lang="en-US" dirty="0" smtClean="0"/>
          </a:p>
          <a:p>
            <a:pPr marL="512064" indent="-457200">
              <a:buAutoNum type="arabicPeriod"/>
            </a:pPr>
            <a:endParaRPr lang="en-US" dirty="0" smtClean="0"/>
          </a:p>
          <a:p>
            <a:pPr marL="512064" indent="-457200">
              <a:buAutoNum type="arabicPeriod"/>
            </a:pPr>
            <a:endParaRPr lang="en-US" dirty="0"/>
          </a:p>
        </p:txBody>
      </p:sp>
    </p:spTree>
    <p:extLst>
      <p:ext uri="{BB962C8B-B14F-4D97-AF65-F5344CB8AC3E}">
        <p14:creationId xmlns:p14="http://schemas.microsoft.com/office/powerpoint/2010/main" val="12085460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9768"/>
            <a:ext cx="8229600" cy="1399032"/>
          </a:xfrm>
        </p:spPr>
        <p:txBody>
          <a:bodyPr>
            <a:normAutofit fontScale="90000"/>
          </a:bodyPr>
          <a:lstStyle/>
          <a:p>
            <a:r>
              <a:rPr lang="en-US" sz="4400" b="1" dirty="0">
                <a:effectLst>
                  <a:outerShdw blurRad="38100" dist="38100" dir="2700000" algn="tl">
                    <a:srgbClr val="000000">
                      <a:alpha val="43137"/>
                    </a:srgbClr>
                  </a:outerShdw>
                </a:effectLst>
              </a:rPr>
              <a:t>Deltoid </a:t>
            </a:r>
            <a:r>
              <a:rPr lang="en-US" sz="4400" b="1" dirty="0" smtClean="0">
                <a:effectLst>
                  <a:outerShdw blurRad="38100" dist="38100" dir="2700000" algn="tl">
                    <a:srgbClr val="000000">
                      <a:alpha val="43137"/>
                    </a:srgbClr>
                  </a:outerShdw>
                </a:effectLst>
              </a:rPr>
              <a:t/>
            </a:r>
            <a:br>
              <a:rPr lang="en-US" sz="4400" b="1" dirty="0" smtClean="0">
                <a:effectLst>
                  <a:outerShdw blurRad="38100" dist="38100" dir="2700000" algn="tl">
                    <a:srgbClr val="000000">
                      <a:alpha val="43137"/>
                    </a:srgbClr>
                  </a:outerShdw>
                </a:effectLst>
              </a:rPr>
            </a:br>
            <a:r>
              <a:rPr lang="en-US" sz="4400" b="1" dirty="0" smtClean="0">
                <a:effectLst>
                  <a:outerShdw blurRad="38100" dist="38100" dir="2700000" algn="tl">
                    <a:srgbClr val="000000">
                      <a:alpha val="43137"/>
                    </a:srgbClr>
                  </a:outerShdw>
                </a:effectLst>
              </a:rPr>
              <a:t>(</a:t>
            </a:r>
            <a:r>
              <a:rPr lang="en-US" sz="4400" b="1" dirty="0">
                <a:effectLst>
                  <a:outerShdw blurRad="38100" dist="38100" dir="2700000" algn="tl">
                    <a:srgbClr val="000000">
                      <a:alpha val="43137"/>
                    </a:srgbClr>
                  </a:outerShdw>
                </a:effectLst>
              </a:rPr>
              <a:t>Rotator Cuff Lesion</a:t>
            </a:r>
            <a:r>
              <a:rPr lang="en-US" sz="4400" b="1" dirty="0" smtClean="0">
                <a:effectLst>
                  <a:outerShdw blurRad="38100" dist="38100" dir="2700000" algn="tl">
                    <a:srgbClr val="000000">
                      <a:alpha val="43137"/>
                    </a:srgbClr>
                  </a:outerShdw>
                </a:effectLst>
              </a:rPr>
              <a:t>)</a:t>
            </a:r>
            <a:r>
              <a:rPr lang="en-US" sz="4400" dirty="0">
                <a:effectLst>
                  <a:outerShdw blurRad="38100" dist="38100" dir="2700000" algn="tl">
                    <a:srgbClr val="000000">
                      <a:alpha val="43137"/>
                    </a:srgbClr>
                  </a:outerShdw>
                </a:effectLst>
              </a:rPr>
              <a:t/>
            </a:r>
            <a:br>
              <a:rPr lang="en-US" sz="4400" dirty="0">
                <a:effectLst>
                  <a:outerShdw blurRad="38100" dist="38100" dir="2700000" algn="tl">
                    <a:srgbClr val="000000">
                      <a:alpha val="43137"/>
                    </a:srgbClr>
                  </a:outerShdw>
                </a:effectLst>
              </a:rPr>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262" y="1676400"/>
            <a:ext cx="2190138" cy="274320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169" y="1676401"/>
            <a:ext cx="1909631" cy="2743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403" y="1676400"/>
            <a:ext cx="2330797" cy="275591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3653" y="1676400"/>
            <a:ext cx="1801747" cy="274320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4495800"/>
            <a:ext cx="1853683" cy="229503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1194" y="4495800"/>
            <a:ext cx="1588806" cy="2266695"/>
          </a:xfrm>
          <a:prstGeom prst="rect">
            <a:avLst/>
          </a:prstGeom>
        </p:spPr>
      </p:pic>
      <p:sp>
        <p:nvSpPr>
          <p:cNvPr id="10" name="TextBox 9"/>
          <p:cNvSpPr txBox="1"/>
          <p:nvPr/>
        </p:nvSpPr>
        <p:spPr>
          <a:xfrm>
            <a:off x="2057400" y="4050268"/>
            <a:ext cx="381000" cy="369332"/>
          </a:xfrm>
          <a:prstGeom prst="rect">
            <a:avLst/>
          </a:prstGeom>
          <a:noFill/>
        </p:spPr>
        <p:txBody>
          <a:bodyPr wrap="square" rtlCol="0">
            <a:spAutoFit/>
          </a:bodyPr>
          <a:lstStyle/>
          <a:p>
            <a:r>
              <a:rPr lang="en-US" dirty="0" smtClean="0"/>
              <a:t>1</a:t>
            </a:r>
            <a:endParaRPr lang="en-US" dirty="0"/>
          </a:p>
        </p:txBody>
      </p:sp>
      <p:sp>
        <p:nvSpPr>
          <p:cNvPr id="11" name="TextBox 10"/>
          <p:cNvSpPr txBox="1"/>
          <p:nvPr/>
        </p:nvSpPr>
        <p:spPr>
          <a:xfrm>
            <a:off x="4114800" y="4026932"/>
            <a:ext cx="381000" cy="369332"/>
          </a:xfrm>
          <a:prstGeom prst="rect">
            <a:avLst/>
          </a:prstGeom>
          <a:noFill/>
        </p:spPr>
        <p:txBody>
          <a:bodyPr wrap="square" rtlCol="0">
            <a:spAutoFit/>
          </a:bodyPr>
          <a:lstStyle/>
          <a:p>
            <a:r>
              <a:rPr lang="en-US" dirty="0" smtClean="0"/>
              <a:t>2</a:t>
            </a:r>
            <a:endParaRPr lang="en-US" dirty="0"/>
          </a:p>
        </p:txBody>
      </p:sp>
      <p:sp>
        <p:nvSpPr>
          <p:cNvPr id="12" name="TextBox 11"/>
          <p:cNvSpPr txBox="1"/>
          <p:nvPr/>
        </p:nvSpPr>
        <p:spPr>
          <a:xfrm>
            <a:off x="6553200" y="4050268"/>
            <a:ext cx="381000" cy="369332"/>
          </a:xfrm>
          <a:prstGeom prst="rect">
            <a:avLst/>
          </a:prstGeom>
          <a:noFill/>
        </p:spPr>
        <p:txBody>
          <a:bodyPr wrap="square" rtlCol="0">
            <a:spAutoFit/>
          </a:bodyPr>
          <a:lstStyle/>
          <a:p>
            <a:r>
              <a:rPr lang="en-US" dirty="0" smtClean="0"/>
              <a:t>3</a:t>
            </a:r>
            <a:endParaRPr lang="en-US" dirty="0"/>
          </a:p>
        </p:txBody>
      </p:sp>
      <p:sp>
        <p:nvSpPr>
          <p:cNvPr id="13" name="TextBox 12"/>
          <p:cNvSpPr txBox="1"/>
          <p:nvPr/>
        </p:nvSpPr>
        <p:spPr>
          <a:xfrm>
            <a:off x="8464731" y="4026932"/>
            <a:ext cx="381000" cy="369332"/>
          </a:xfrm>
          <a:prstGeom prst="rect">
            <a:avLst/>
          </a:prstGeom>
          <a:noFill/>
        </p:spPr>
        <p:txBody>
          <a:bodyPr wrap="square" rtlCol="0">
            <a:spAutoFit/>
          </a:bodyPr>
          <a:lstStyle/>
          <a:p>
            <a:r>
              <a:rPr lang="en-US" dirty="0" smtClean="0"/>
              <a:t>4</a:t>
            </a:r>
            <a:endParaRPr lang="en-US" dirty="0"/>
          </a:p>
        </p:txBody>
      </p:sp>
      <p:sp>
        <p:nvSpPr>
          <p:cNvPr id="14" name="TextBox 13"/>
          <p:cNvSpPr txBox="1"/>
          <p:nvPr/>
        </p:nvSpPr>
        <p:spPr>
          <a:xfrm>
            <a:off x="1676400" y="6412468"/>
            <a:ext cx="381000" cy="369332"/>
          </a:xfrm>
          <a:prstGeom prst="rect">
            <a:avLst/>
          </a:prstGeom>
          <a:noFill/>
        </p:spPr>
        <p:txBody>
          <a:bodyPr wrap="square" rtlCol="0">
            <a:spAutoFit/>
          </a:bodyPr>
          <a:lstStyle/>
          <a:p>
            <a:r>
              <a:rPr lang="en-US" dirty="0" smtClean="0"/>
              <a:t>5</a:t>
            </a:r>
            <a:endParaRPr lang="en-US" dirty="0"/>
          </a:p>
        </p:txBody>
      </p:sp>
      <p:sp>
        <p:nvSpPr>
          <p:cNvPr id="15" name="TextBox 14"/>
          <p:cNvSpPr txBox="1"/>
          <p:nvPr/>
        </p:nvSpPr>
        <p:spPr>
          <a:xfrm>
            <a:off x="3429000" y="6393163"/>
            <a:ext cx="381000" cy="369332"/>
          </a:xfrm>
          <a:prstGeom prst="rect">
            <a:avLst/>
          </a:prstGeom>
          <a:noFill/>
        </p:spPr>
        <p:txBody>
          <a:bodyPr wrap="square" rtlCol="0">
            <a:spAutoFit/>
          </a:bodyPr>
          <a:lstStyle/>
          <a:p>
            <a:r>
              <a:rPr lang="en-US" dirty="0" smtClean="0"/>
              <a:t>6</a:t>
            </a:r>
            <a:endParaRPr lang="en-US" dirty="0"/>
          </a:p>
        </p:txBody>
      </p:sp>
      <p:sp>
        <p:nvSpPr>
          <p:cNvPr id="16" name="TextBox 15"/>
          <p:cNvSpPr txBox="1"/>
          <p:nvPr/>
        </p:nvSpPr>
        <p:spPr>
          <a:xfrm>
            <a:off x="4038600" y="4724400"/>
            <a:ext cx="5029200" cy="2031325"/>
          </a:xfrm>
          <a:prstGeom prst="rect">
            <a:avLst/>
          </a:prstGeom>
          <a:noFill/>
        </p:spPr>
        <p:txBody>
          <a:bodyPr wrap="square" rtlCol="0">
            <a:spAutoFit/>
          </a:bodyPr>
          <a:lstStyle/>
          <a:p>
            <a:pPr marL="285750" indent="-285750" algn="r" rtl="1">
              <a:buFont typeface="Arial" pitchFamily="34" charset="0"/>
              <a:buChar char="•"/>
            </a:pPr>
            <a:r>
              <a:rPr lang="fa-IR" dirty="0" smtClean="0">
                <a:cs typeface="B Mitra" pitchFamily="2" charset="-78"/>
              </a:rPr>
              <a:t>برش از نوع </a:t>
            </a:r>
            <a:r>
              <a:rPr lang="en-US" dirty="0" smtClean="0">
                <a:cs typeface="B Mitra" pitchFamily="2" charset="-78"/>
              </a:rPr>
              <a:t>Y</a:t>
            </a:r>
            <a:r>
              <a:rPr lang="fa-IR" dirty="0" smtClean="0">
                <a:cs typeface="B Mitra" pitchFamily="2" charset="-78"/>
              </a:rPr>
              <a:t>است. به صورت </a:t>
            </a:r>
            <a:r>
              <a:rPr lang="en-US" dirty="0" smtClean="0">
                <a:cs typeface="B Mitra" pitchFamily="2" charset="-78"/>
              </a:rPr>
              <a:t>Tension on the tail</a:t>
            </a:r>
            <a:r>
              <a:rPr lang="fa-IR" dirty="0" smtClean="0">
                <a:cs typeface="B Mitra" pitchFamily="2" charset="-78"/>
              </a:rPr>
              <a:t> پس پایه کوتاهتر است.</a:t>
            </a:r>
            <a:endParaRPr lang="en-US" dirty="0" smtClean="0">
              <a:cs typeface="B Mitra" pitchFamily="2" charset="-78"/>
            </a:endParaRPr>
          </a:p>
          <a:p>
            <a:pPr marL="285750" indent="-285750" algn="r" rtl="1">
              <a:buFont typeface="Arial" pitchFamily="34" charset="0"/>
              <a:buChar char="•"/>
            </a:pPr>
            <a:r>
              <a:rPr lang="fa-IR" dirty="0" smtClean="0">
                <a:cs typeface="B Mitra" pitchFamily="2" charset="-78"/>
              </a:rPr>
              <a:t>هدف: استراحت دادن به عضله (جهت نوار از </a:t>
            </a:r>
            <a:r>
              <a:rPr lang="en-US" dirty="0" smtClean="0">
                <a:cs typeface="B Mitra" pitchFamily="2" charset="-78"/>
              </a:rPr>
              <a:t>ins.</a:t>
            </a:r>
            <a:r>
              <a:rPr lang="fa-IR" dirty="0" smtClean="0">
                <a:cs typeface="B Mitra" pitchFamily="2" charset="-78"/>
              </a:rPr>
              <a:t> به </a:t>
            </a:r>
            <a:r>
              <a:rPr lang="en-US" dirty="0" smtClean="0">
                <a:cs typeface="B Mitra" pitchFamily="2" charset="-78"/>
              </a:rPr>
              <a:t>Orig.</a:t>
            </a:r>
            <a:r>
              <a:rPr lang="fa-IR" dirty="0" smtClean="0">
                <a:cs typeface="B Mitra" pitchFamily="2" charset="-78"/>
              </a:rPr>
              <a:t> است)</a:t>
            </a:r>
          </a:p>
          <a:p>
            <a:pPr marL="285750" indent="-285750" algn="r" rtl="1">
              <a:buFont typeface="Arial" pitchFamily="34" charset="0"/>
              <a:buChar char="•"/>
            </a:pPr>
            <a:r>
              <a:rPr lang="fa-IR" dirty="0" smtClean="0">
                <a:cs typeface="B Mitra" pitchFamily="2" charset="-78"/>
              </a:rPr>
              <a:t>پایه اولیه را بر روی توبروزیته دلتوئید به صورت تنشن </a:t>
            </a:r>
            <a:r>
              <a:rPr lang="en-US" dirty="0" smtClean="0">
                <a:cs typeface="B Mitra" pitchFamily="2" charset="-78"/>
              </a:rPr>
              <a:t>off</a:t>
            </a:r>
            <a:r>
              <a:rPr lang="fa-IR" dirty="0" smtClean="0">
                <a:cs typeface="B Mitra" pitchFamily="2" charset="-78"/>
              </a:rPr>
              <a:t> می بندیم.</a:t>
            </a:r>
          </a:p>
          <a:p>
            <a:pPr marL="285750" indent="-285750" algn="r" rtl="1">
              <a:buFont typeface="Arial" pitchFamily="34" charset="0"/>
              <a:buChar char="•"/>
            </a:pPr>
            <a:r>
              <a:rPr lang="fa-IR" dirty="0" smtClean="0">
                <a:cs typeface="B Mitra" pitchFamily="2" charset="-78"/>
              </a:rPr>
              <a:t>برای فیبرهای قدامی دلتوئید، شانه را به اکستانسیون و برای فیبرهای خلفی، شانه را به فلکسیون می بریم&gt;&gt;&gt; عضله باید تحت استرچ باشد.</a:t>
            </a:r>
          </a:p>
          <a:p>
            <a:pPr marL="285750" indent="-285750" algn="r" rtl="1">
              <a:buFont typeface="Arial" pitchFamily="34" charset="0"/>
              <a:buChar char="•"/>
            </a:pPr>
            <a:endParaRPr lang="en-US" dirty="0">
              <a:cs typeface="B Mitra" pitchFamily="2" charset="-78"/>
            </a:endParaRPr>
          </a:p>
        </p:txBody>
      </p:sp>
    </p:spTree>
    <p:extLst>
      <p:ext uri="{BB962C8B-B14F-4D97-AF65-F5344CB8AC3E}">
        <p14:creationId xmlns:p14="http://schemas.microsoft.com/office/powerpoint/2010/main" val="16881863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733598"/>
            <a:ext cx="3504762" cy="2561905"/>
          </a:xfrm>
        </p:spPr>
      </p:pic>
      <p:sp>
        <p:nvSpPr>
          <p:cNvPr id="4" name="Title 1"/>
          <p:cNvSpPr>
            <a:spLocks noGrp="1"/>
          </p:cNvSpPr>
          <p:nvPr>
            <p:ph type="title"/>
          </p:nvPr>
        </p:nvSpPr>
        <p:spPr/>
        <p:txBody>
          <a:bodyPr>
            <a:normAutofit fontScale="90000"/>
          </a:bodyPr>
          <a:lstStyle/>
          <a:p>
            <a:r>
              <a:rPr lang="en-US" sz="4400" b="1" dirty="0" smtClean="0">
                <a:effectLst>
                  <a:outerShdw blurRad="38100" dist="38100" dir="2700000" algn="tl">
                    <a:srgbClr val="000000">
                      <a:alpha val="43137"/>
                    </a:srgbClr>
                  </a:outerShdw>
                </a:effectLst>
              </a:rPr>
              <a:t> Supraspinatus</a:t>
            </a:r>
            <a:br>
              <a:rPr lang="en-US" sz="4400" b="1" dirty="0" smtClean="0">
                <a:effectLst>
                  <a:outerShdw blurRad="38100" dist="38100" dir="2700000" algn="tl">
                    <a:srgbClr val="000000">
                      <a:alpha val="43137"/>
                    </a:srgbClr>
                  </a:outerShdw>
                </a:effectLst>
              </a:rPr>
            </a:br>
            <a:r>
              <a:rPr lang="en-US" sz="4400" b="1" dirty="0" smtClean="0">
                <a:effectLst>
                  <a:outerShdw blurRad="38100" dist="38100" dir="2700000" algn="tl">
                    <a:srgbClr val="000000">
                      <a:alpha val="43137"/>
                    </a:srgbClr>
                  </a:outerShdw>
                </a:effectLst>
              </a:rPr>
              <a:t>(</a:t>
            </a:r>
            <a:r>
              <a:rPr lang="en-US" sz="4400" b="1" dirty="0">
                <a:effectLst>
                  <a:outerShdw blurRad="38100" dist="38100" dir="2700000" algn="tl">
                    <a:srgbClr val="000000">
                      <a:alpha val="43137"/>
                    </a:srgbClr>
                  </a:outerShdw>
                </a:effectLst>
              </a:rPr>
              <a:t>Rotator Cuff Lesion</a:t>
            </a:r>
            <a:r>
              <a:rPr lang="en-US" sz="4400" b="1" dirty="0" smtClean="0">
                <a:effectLst>
                  <a:outerShdw blurRad="38100" dist="38100" dir="2700000" algn="tl">
                    <a:srgbClr val="000000">
                      <a:alpha val="43137"/>
                    </a:srgbClr>
                  </a:outerShdw>
                </a:effectLst>
              </a:rPr>
              <a:t>)</a:t>
            </a:r>
            <a:r>
              <a:rPr lang="en-US" sz="4400" dirty="0">
                <a:effectLst>
                  <a:outerShdw blurRad="38100" dist="38100" dir="2700000" algn="tl">
                    <a:srgbClr val="000000">
                      <a:alpha val="43137"/>
                    </a:srgbClr>
                  </a:outerShdw>
                </a:effectLst>
              </a:rPr>
              <a:t/>
            </a:r>
            <a:br>
              <a:rPr lang="en-US" sz="4400" dirty="0">
                <a:effectLst>
                  <a:outerShdw blurRad="38100" dist="38100" dir="2700000" algn="tl">
                    <a:srgbClr val="000000">
                      <a:alpha val="43137"/>
                    </a:srgbClr>
                  </a:outerShdw>
                </a:effectLst>
              </a:rPr>
            </a:b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592" y="1752601"/>
            <a:ext cx="4980608" cy="2514600"/>
          </a:xfrm>
          <a:prstGeom prst="rect">
            <a:avLst/>
          </a:prstGeom>
        </p:spPr>
      </p:pic>
      <p:sp>
        <p:nvSpPr>
          <p:cNvPr id="7" name="TextBox 6"/>
          <p:cNvSpPr txBox="1"/>
          <p:nvPr/>
        </p:nvSpPr>
        <p:spPr>
          <a:xfrm>
            <a:off x="304800" y="3880453"/>
            <a:ext cx="685800" cy="369332"/>
          </a:xfrm>
          <a:prstGeom prst="rect">
            <a:avLst/>
          </a:prstGeom>
          <a:noFill/>
        </p:spPr>
        <p:txBody>
          <a:bodyPr wrap="square" rtlCol="0">
            <a:spAutoFit/>
          </a:bodyPr>
          <a:lstStyle/>
          <a:p>
            <a:r>
              <a:rPr lang="en-US" dirty="0" smtClean="0"/>
              <a:t>1</a:t>
            </a:r>
            <a:endParaRPr lang="en-US" dirty="0"/>
          </a:p>
        </p:txBody>
      </p:sp>
      <p:sp>
        <p:nvSpPr>
          <p:cNvPr id="8" name="TextBox 7"/>
          <p:cNvSpPr txBox="1"/>
          <p:nvPr/>
        </p:nvSpPr>
        <p:spPr>
          <a:xfrm>
            <a:off x="3883629" y="3897869"/>
            <a:ext cx="533400" cy="369332"/>
          </a:xfrm>
          <a:prstGeom prst="rect">
            <a:avLst/>
          </a:prstGeom>
          <a:noFill/>
        </p:spPr>
        <p:txBody>
          <a:bodyPr wrap="square" rtlCol="0">
            <a:spAutoFit/>
          </a:bodyPr>
          <a:lstStyle/>
          <a:p>
            <a:r>
              <a:rPr lang="en-US" dirty="0" smtClean="0"/>
              <a:t>2</a:t>
            </a:r>
            <a:endParaRPr lang="en-US" dirty="0"/>
          </a:p>
        </p:txBody>
      </p:sp>
      <p:sp>
        <p:nvSpPr>
          <p:cNvPr id="9" name="TextBox 8"/>
          <p:cNvSpPr txBox="1"/>
          <p:nvPr/>
        </p:nvSpPr>
        <p:spPr>
          <a:xfrm>
            <a:off x="715191" y="4495800"/>
            <a:ext cx="7438209" cy="1938992"/>
          </a:xfrm>
          <a:prstGeom prst="rect">
            <a:avLst/>
          </a:prstGeom>
          <a:noFill/>
        </p:spPr>
        <p:txBody>
          <a:bodyPr wrap="square" rtlCol="0">
            <a:spAutoFit/>
          </a:bodyPr>
          <a:lstStyle/>
          <a:p>
            <a:pPr marL="285750" indent="-285750" algn="r" rtl="1">
              <a:buFont typeface="Arial" pitchFamily="34" charset="0"/>
              <a:buChar char="•"/>
            </a:pPr>
            <a:r>
              <a:rPr lang="fa-IR" sz="2400" b="1" dirty="0" smtClean="0">
                <a:solidFill>
                  <a:schemeClr val="bg1"/>
                </a:solidFill>
                <a:cs typeface="B Mitra" pitchFamily="2" charset="-78"/>
              </a:rPr>
              <a:t>نوار به شکل </a:t>
            </a:r>
            <a:r>
              <a:rPr lang="en-US" sz="2400" b="1" dirty="0" smtClean="0">
                <a:solidFill>
                  <a:schemeClr val="bg1"/>
                </a:solidFill>
                <a:cs typeface="B Mitra" pitchFamily="2" charset="-78"/>
              </a:rPr>
              <a:t>Y</a:t>
            </a:r>
            <a:r>
              <a:rPr lang="fa-IR" sz="2400" b="1" dirty="0" smtClean="0">
                <a:solidFill>
                  <a:schemeClr val="bg1"/>
                </a:solidFill>
                <a:cs typeface="B Mitra" pitchFamily="2" charset="-78"/>
              </a:rPr>
              <a:t> است.</a:t>
            </a:r>
          </a:p>
          <a:p>
            <a:pPr marL="285750" indent="-285750" algn="r" rtl="1">
              <a:buFont typeface="Arial" pitchFamily="34" charset="0"/>
              <a:buChar char="•"/>
            </a:pPr>
            <a:r>
              <a:rPr lang="fa-IR" sz="2400" b="1" dirty="0" smtClean="0">
                <a:solidFill>
                  <a:schemeClr val="bg1"/>
                </a:solidFill>
                <a:cs typeface="B Mitra" pitchFamily="2" charset="-78"/>
              </a:rPr>
              <a:t>چون یک عضله حرکت دهنده است نباید عملکردش را محدود کرد.</a:t>
            </a:r>
          </a:p>
          <a:p>
            <a:pPr marL="285750" indent="-285750" algn="r" rtl="1">
              <a:buFont typeface="Arial" pitchFamily="34" charset="0"/>
              <a:buChar char="•"/>
            </a:pPr>
            <a:r>
              <a:rPr lang="en-US" sz="2400" b="1" dirty="0" smtClean="0">
                <a:solidFill>
                  <a:schemeClr val="bg1"/>
                </a:solidFill>
                <a:cs typeface="B Mitra" pitchFamily="2" charset="-78"/>
              </a:rPr>
              <a:t>Tension on the tail</a:t>
            </a:r>
            <a:endParaRPr lang="fa-IR" sz="2400" b="1" dirty="0" smtClean="0">
              <a:solidFill>
                <a:schemeClr val="bg1"/>
              </a:solidFill>
              <a:cs typeface="B Mitra" pitchFamily="2" charset="-78"/>
            </a:endParaRPr>
          </a:p>
          <a:p>
            <a:pPr marL="285750" indent="-285750" algn="r" rtl="1">
              <a:buFont typeface="Arial" pitchFamily="34" charset="0"/>
              <a:buChar char="•"/>
            </a:pPr>
            <a:r>
              <a:rPr lang="fa-IR" sz="2400" b="1" dirty="0" smtClean="0">
                <a:solidFill>
                  <a:schemeClr val="bg1"/>
                </a:solidFill>
                <a:cs typeface="B Mitra" pitchFamily="2" charset="-78"/>
              </a:rPr>
              <a:t>پایه را در 2 اینچ داخل تر از شروع عضله می بندیم</a:t>
            </a:r>
          </a:p>
          <a:p>
            <a:pPr marL="285750" indent="-285750" algn="r" rtl="1">
              <a:buFont typeface="Arial" pitchFamily="34" charset="0"/>
              <a:buChar char="•"/>
            </a:pPr>
            <a:r>
              <a:rPr lang="fa-IR" sz="2400" b="1" dirty="0" smtClean="0">
                <a:solidFill>
                  <a:schemeClr val="bg1"/>
                </a:solidFill>
                <a:cs typeface="B Mitra" pitchFamily="2" charset="-78"/>
              </a:rPr>
              <a:t>شانه را در وضعیت استرچ عضله قرار می دهیم</a:t>
            </a:r>
            <a:endParaRPr lang="en-US" sz="2400" b="1" dirty="0">
              <a:solidFill>
                <a:schemeClr val="bg1"/>
              </a:solidFill>
              <a:cs typeface="B Mitra" pitchFamily="2" charset="-78"/>
            </a:endParaRPr>
          </a:p>
        </p:txBody>
      </p:sp>
    </p:spTree>
    <p:extLst>
      <p:ext uri="{BB962C8B-B14F-4D97-AF65-F5344CB8AC3E}">
        <p14:creationId xmlns:p14="http://schemas.microsoft.com/office/powerpoint/2010/main" val="12441130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608623"/>
            <a:ext cx="1828799" cy="2469546"/>
          </a:xfrm>
        </p:spPr>
      </p:pic>
      <p:sp>
        <p:nvSpPr>
          <p:cNvPr id="4" name="Title 1"/>
          <p:cNvSpPr>
            <a:spLocks noGrp="1"/>
          </p:cNvSpPr>
          <p:nvPr>
            <p:ph type="title"/>
          </p:nvPr>
        </p:nvSpPr>
        <p:spPr/>
        <p:txBody>
          <a:bodyPr>
            <a:normAutofit fontScale="90000"/>
          </a:bodyPr>
          <a:lstStyle/>
          <a:p>
            <a:r>
              <a:rPr lang="en-US" sz="4400" b="1" dirty="0" smtClean="0">
                <a:effectLst>
                  <a:outerShdw blurRad="38100" dist="38100" dir="2700000" algn="tl">
                    <a:srgbClr val="000000">
                      <a:alpha val="43137"/>
                    </a:srgbClr>
                  </a:outerShdw>
                </a:effectLst>
              </a:rPr>
              <a:t> GHJ</a:t>
            </a:r>
            <a:br>
              <a:rPr lang="en-US" sz="4400" b="1" dirty="0" smtClean="0">
                <a:effectLst>
                  <a:outerShdw blurRad="38100" dist="38100" dir="2700000" algn="tl">
                    <a:srgbClr val="000000">
                      <a:alpha val="43137"/>
                    </a:srgbClr>
                  </a:outerShdw>
                </a:effectLst>
              </a:rPr>
            </a:br>
            <a:r>
              <a:rPr lang="en-US" sz="4400" b="1" dirty="0" smtClean="0">
                <a:effectLst>
                  <a:outerShdw blurRad="38100" dist="38100" dir="2700000" algn="tl">
                    <a:srgbClr val="000000">
                      <a:alpha val="43137"/>
                    </a:srgbClr>
                  </a:outerShdw>
                </a:effectLst>
              </a:rPr>
              <a:t>(</a:t>
            </a:r>
            <a:r>
              <a:rPr lang="en-US" sz="4400" b="1" dirty="0">
                <a:effectLst>
                  <a:outerShdw blurRad="38100" dist="38100" dir="2700000" algn="tl">
                    <a:srgbClr val="000000">
                      <a:alpha val="43137"/>
                    </a:srgbClr>
                  </a:outerShdw>
                </a:effectLst>
              </a:rPr>
              <a:t>Rotator Cuff Lesion</a:t>
            </a:r>
            <a:r>
              <a:rPr lang="en-US" sz="4400" b="1" dirty="0" smtClean="0">
                <a:effectLst>
                  <a:outerShdw blurRad="38100" dist="38100" dir="2700000" algn="tl">
                    <a:srgbClr val="000000">
                      <a:alpha val="43137"/>
                    </a:srgbClr>
                  </a:outerShdw>
                </a:effectLst>
              </a:rPr>
              <a:t>)</a:t>
            </a:r>
            <a:r>
              <a:rPr lang="en-US" sz="4400" dirty="0">
                <a:effectLst>
                  <a:outerShdw blurRad="38100" dist="38100" dir="2700000" algn="tl">
                    <a:srgbClr val="000000">
                      <a:alpha val="43137"/>
                    </a:srgbClr>
                  </a:outerShdw>
                </a:effectLst>
              </a:rPr>
              <a:t/>
            </a:r>
            <a:br>
              <a:rPr lang="en-US" sz="4400" dirty="0">
                <a:effectLst>
                  <a:outerShdw blurRad="38100" dist="38100" dir="2700000" algn="tl">
                    <a:srgbClr val="000000">
                      <a:alpha val="43137"/>
                    </a:srgbClr>
                  </a:outerShdw>
                </a:effectLst>
              </a:rPr>
            </a:b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599586"/>
            <a:ext cx="3046194" cy="246149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599586"/>
            <a:ext cx="3279401" cy="246149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343400"/>
            <a:ext cx="3609524" cy="192381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8223" y="4343401"/>
            <a:ext cx="1762977" cy="1923810"/>
          </a:xfrm>
          <a:prstGeom prst="rect">
            <a:avLst/>
          </a:prstGeom>
        </p:spPr>
      </p:pic>
      <p:sp>
        <p:nvSpPr>
          <p:cNvPr id="10" name="TextBox 9"/>
          <p:cNvSpPr txBox="1"/>
          <p:nvPr/>
        </p:nvSpPr>
        <p:spPr>
          <a:xfrm>
            <a:off x="5788399" y="4114800"/>
            <a:ext cx="3050801" cy="2585323"/>
          </a:xfrm>
          <a:prstGeom prst="rect">
            <a:avLst/>
          </a:prstGeom>
          <a:noFill/>
        </p:spPr>
        <p:txBody>
          <a:bodyPr wrap="square" rtlCol="0">
            <a:spAutoFit/>
          </a:bodyPr>
          <a:lstStyle/>
          <a:p>
            <a:pPr marL="285750" indent="-285750" algn="r" rtl="1">
              <a:buFont typeface="Arial" pitchFamily="34" charset="0"/>
              <a:buChar char="•"/>
            </a:pPr>
            <a:r>
              <a:rPr lang="fa-IR" dirty="0" smtClean="0">
                <a:cs typeface="B Mitra" pitchFamily="2" charset="-78"/>
              </a:rPr>
              <a:t>هدف ایجاد یک وضعیت مکانیکال درست برای مفصل شانه است.</a:t>
            </a:r>
          </a:p>
          <a:p>
            <a:pPr marL="285750" indent="-285750" algn="r" rtl="1">
              <a:buFont typeface="Arial" pitchFamily="34" charset="0"/>
              <a:buChar char="•"/>
            </a:pPr>
            <a:r>
              <a:rPr lang="fa-IR" dirty="0" smtClean="0">
                <a:cs typeface="B Mitra" pitchFamily="2" charset="-78"/>
              </a:rPr>
              <a:t>برش </a:t>
            </a:r>
            <a:r>
              <a:rPr lang="en-US" dirty="0" smtClean="0">
                <a:cs typeface="B Mitra" pitchFamily="2" charset="-78"/>
              </a:rPr>
              <a:t>Y</a:t>
            </a:r>
            <a:endParaRPr lang="fa-IR" dirty="0" smtClean="0">
              <a:cs typeface="B Mitra" pitchFamily="2" charset="-78"/>
            </a:endParaRPr>
          </a:p>
          <a:p>
            <a:pPr marL="285750" indent="-285750" algn="r" rtl="1">
              <a:buFont typeface="Arial" pitchFamily="34" charset="0"/>
              <a:buChar char="•"/>
            </a:pPr>
            <a:r>
              <a:rPr lang="en-US" dirty="0" smtClean="0">
                <a:cs typeface="B Mitra" pitchFamily="2" charset="-78"/>
              </a:rPr>
              <a:t>Tension on the base</a:t>
            </a:r>
            <a:endParaRPr lang="fa-IR" dirty="0" smtClean="0">
              <a:cs typeface="B Mitra" pitchFamily="2" charset="-78"/>
            </a:endParaRPr>
          </a:p>
          <a:p>
            <a:pPr marL="285750" indent="-285750" algn="r" rtl="1">
              <a:buFont typeface="Arial" pitchFamily="34" charset="0"/>
              <a:buChar char="•"/>
            </a:pPr>
            <a:r>
              <a:rPr lang="fa-IR" dirty="0" smtClean="0">
                <a:cs typeface="B Mitra" pitchFamily="2" charset="-78"/>
              </a:rPr>
              <a:t>برای بستن پایه، شانه به </a:t>
            </a:r>
            <a:r>
              <a:rPr lang="en-US" dirty="0" smtClean="0">
                <a:cs typeface="B Mitra" pitchFamily="2" charset="-78"/>
              </a:rPr>
              <a:t>Ext. Rot.</a:t>
            </a:r>
            <a:r>
              <a:rPr lang="fa-IR" dirty="0" smtClean="0">
                <a:cs typeface="B Mitra" pitchFamily="2" charset="-78"/>
              </a:rPr>
              <a:t> برده می شود. در ادامه فلکس می گردد.</a:t>
            </a:r>
          </a:p>
          <a:p>
            <a:pPr marL="285750" indent="-285750" algn="r" rtl="1">
              <a:buFont typeface="Arial" pitchFamily="34" charset="0"/>
              <a:buChar char="•"/>
            </a:pPr>
            <a:r>
              <a:rPr lang="fa-IR" dirty="0" smtClean="0">
                <a:cs typeface="B Mitra" pitchFamily="2" charset="-78"/>
              </a:rPr>
              <a:t>کشش مایوفاشیال با </a:t>
            </a:r>
            <a:r>
              <a:rPr lang="en-US" dirty="0" smtClean="0">
                <a:cs typeface="B Mitra" pitchFamily="2" charset="-78"/>
              </a:rPr>
              <a:t>Downward Pressure</a:t>
            </a:r>
            <a:endParaRPr lang="fa-IR" dirty="0" smtClean="0">
              <a:cs typeface="B Mitra" pitchFamily="2" charset="-78"/>
            </a:endParaRPr>
          </a:p>
          <a:p>
            <a:pPr marL="285750" indent="-285750" algn="r" rtl="1">
              <a:buFont typeface="Arial" pitchFamily="34" charset="0"/>
              <a:buChar char="•"/>
            </a:pPr>
            <a:r>
              <a:rPr lang="fa-IR" dirty="0" smtClean="0">
                <a:cs typeface="B Mitra" pitchFamily="2" charset="-78"/>
              </a:rPr>
              <a:t>ابتدا و انتهای نوار تنشن </a:t>
            </a:r>
            <a:r>
              <a:rPr lang="en-US" dirty="0" smtClean="0">
                <a:cs typeface="B Mitra" pitchFamily="2" charset="-78"/>
              </a:rPr>
              <a:t>off</a:t>
            </a:r>
            <a:r>
              <a:rPr lang="fa-IR" dirty="0" smtClean="0">
                <a:cs typeface="B Mitra" pitchFamily="2" charset="-78"/>
              </a:rPr>
              <a:t> است.</a:t>
            </a:r>
            <a:endParaRPr lang="en-US" dirty="0">
              <a:cs typeface="B Mitra" pitchFamily="2" charset="-78"/>
            </a:endParaRPr>
          </a:p>
        </p:txBody>
      </p:sp>
      <p:sp>
        <p:nvSpPr>
          <p:cNvPr id="11" name="TextBox 10"/>
          <p:cNvSpPr txBox="1"/>
          <p:nvPr/>
        </p:nvSpPr>
        <p:spPr>
          <a:xfrm>
            <a:off x="1796656" y="3683043"/>
            <a:ext cx="312906" cy="369332"/>
          </a:xfrm>
          <a:prstGeom prst="rect">
            <a:avLst/>
          </a:prstGeom>
          <a:noFill/>
        </p:spPr>
        <p:txBody>
          <a:bodyPr wrap="none" rtlCol="0">
            <a:spAutoFit/>
          </a:bodyPr>
          <a:lstStyle/>
          <a:p>
            <a:r>
              <a:rPr lang="en-US" dirty="0" smtClean="0"/>
              <a:t>1</a:t>
            </a:r>
            <a:endParaRPr lang="en-US" dirty="0"/>
          </a:p>
        </p:txBody>
      </p:sp>
      <p:sp>
        <p:nvSpPr>
          <p:cNvPr id="12" name="TextBox 11"/>
          <p:cNvSpPr txBox="1"/>
          <p:nvPr/>
        </p:nvSpPr>
        <p:spPr>
          <a:xfrm>
            <a:off x="4972801" y="3683043"/>
            <a:ext cx="312906" cy="369332"/>
          </a:xfrm>
          <a:prstGeom prst="rect">
            <a:avLst/>
          </a:prstGeom>
          <a:noFill/>
        </p:spPr>
        <p:txBody>
          <a:bodyPr wrap="none" rtlCol="0">
            <a:spAutoFit/>
          </a:bodyPr>
          <a:lstStyle/>
          <a:p>
            <a:r>
              <a:rPr lang="en-US" dirty="0" smtClean="0"/>
              <a:t>2</a:t>
            </a:r>
            <a:endParaRPr lang="en-US" dirty="0"/>
          </a:p>
        </p:txBody>
      </p:sp>
      <p:sp>
        <p:nvSpPr>
          <p:cNvPr id="13" name="TextBox 12"/>
          <p:cNvSpPr txBox="1"/>
          <p:nvPr/>
        </p:nvSpPr>
        <p:spPr>
          <a:xfrm>
            <a:off x="8387581" y="3683043"/>
            <a:ext cx="312906" cy="369332"/>
          </a:xfrm>
          <a:prstGeom prst="rect">
            <a:avLst/>
          </a:prstGeom>
          <a:noFill/>
        </p:spPr>
        <p:txBody>
          <a:bodyPr wrap="none" rtlCol="0">
            <a:spAutoFit/>
          </a:bodyPr>
          <a:lstStyle/>
          <a:p>
            <a:r>
              <a:rPr lang="en-US" dirty="0" smtClean="0"/>
              <a:t>3</a:t>
            </a:r>
            <a:endParaRPr lang="en-US" dirty="0"/>
          </a:p>
        </p:txBody>
      </p:sp>
      <p:sp>
        <p:nvSpPr>
          <p:cNvPr id="14" name="TextBox 13"/>
          <p:cNvSpPr txBox="1"/>
          <p:nvPr/>
        </p:nvSpPr>
        <p:spPr>
          <a:xfrm>
            <a:off x="3536104" y="5897878"/>
            <a:ext cx="312906" cy="369332"/>
          </a:xfrm>
          <a:prstGeom prst="rect">
            <a:avLst/>
          </a:prstGeom>
          <a:noFill/>
        </p:spPr>
        <p:txBody>
          <a:bodyPr wrap="none" rtlCol="0">
            <a:spAutoFit/>
          </a:bodyPr>
          <a:lstStyle/>
          <a:p>
            <a:r>
              <a:rPr lang="en-US" dirty="0" smtClean="0"/>
              <a:t>4</a:t>
            </a:r>
            <a:endParaRPr lang="en-US" dirty="0"/>
          </a:p>
        </p:txBody>
      </p:sp>
      <p:sp>
        <p:nvSpPr>
          <p:cNvPr id="15" name="TextBox 14"/>
          <p:cNvSpPr txBox="1"/>
          <p:nvPr/>
        </p:nvSpPr>
        <p:spPr>
          <a:xfrm>
            <a:off x="5442160" y="5897879"/>
            <a:ext cx="312906" cy="369332"/>
          </a:xfrm>
          <a:prstGeom prst="rect">
            <a:avLst/>
          </a:prstGeom>
          <a:noFill/>
        </p:spPr>
        <p:txBody>
          <a:bodyPr wrap="none" rtlCol="0">
            <a:spAutoFit/>
          </a:bodyPr>
          <a:lstStyle/>
          <a:p>
            <a:r>
              <a:rPr lang="en-US" dirty="0" smtClean="0"/>
              <a:t>5</a:t>
            </a:r>
            <a:endParaRPr lang="en-US" dirty="0"/>
          </a:p>
        </p:txBody>
      </p:sp>
    </p:spTree>
    <p:extLst>
      <p:ext uri="{BB962C8B-B14F-4D97-AF65-F5344CB8AC3E}">
        <p14:creationId xmlns:p14="http://schemas.microsoft.com/office/powerpoint/2010/main" val="530754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2" y="1954303"/>
            <a:ext cx="2431228" cy="1884728"/>
          </a:xfrm>
        </p:spPr>
      </p:pic>
      <p:sp>
        <p:nvSpPr>
          <p:cNvPr id="4" name="Title 1"/>
          <p:cNvSpPr>
            <a:spLocks noGrp="1"/>
          </p:cNvSpPr>
          <p:nvPr>
            <p:ph type="title"/>
          </p:nvPr>
        </p:nvSpPr>
        <p:spPr/>
        <p:txBody>
          <a:bodyPr>
            <a:normAutofit fontScale="90000"/>
          </a:bodyPr>
          <a:lstStyle/>
          <a:p>
            <a:r>
              <a:rPr lang="en-US" sz="4400" b="1" dirty="0" smtClean="0">
                <a:effectLst>
                  <a:outerShdw blurRad="38100" dist="38100" dir="2700000" algn="tl">
                    <a:srgbClr val="000000">
                      <a:alpha val="43137"/>
                    </a:srgbClr>
                  </a:outerShdw>
                </a:effectLst>
              </a:rPr>
              <a:t> ACJ</a:t>
            </a:r>
            <a:br>
              <a:rPr lang="en-US" sz="4400" b="1" dirty="0" smtClean="0">
                <a:effectLst>
                  <a:outerShdw blurRad="38100" dist="38100" dir="2700000" algn="tl">
                    <a:srgbClr val="000000">
                      <a:alpha val="43137"/>
                    </a:srgbClr>
                  </a:outerShdw>
                </a:effectLst>
              </a:rPr>
            </a:br>
            <a:r>
              <a:rPr lang="en-US" sz="4400" b="1" dirty="0" smtClean="0">
                <a:effectLst>
                  <a:outerShdw blurRad="38100" dist="38100" dir="2700000" algn="tl">
                    <a:srgbClr val="000000">
                      <a:alpha val="43137"/>
                    </a:srgbClr>
                  </a:outerShdw>
                </a:effectLst>
              </a:rPr>
              <a:t>(Rotator Cuff Lesion)</a:t>
            </a:r>
            <a:r>
              <a:rPr lang="en-US" sz="4400" dirty="0">
                <a:effectLst>
                  <a:outerShdw blurRad="38100" dist="38100" dir="2700000" algn="tl">
                    <a:srgbClr val="000000">
                      <a:alpha val="43137"/>
                    </a:srgbClr>
                  </a:outerShdw>
                </a:effectLst>
              </a:rPr>
              <a:t/>
            </a:r>
            <a:br>
              <a:rPr lang="en-US" sz="4400" dirty="0">
                <a:effectLst>
                  <a:outerShdw blurRad="38100" dist="38100" dir="2700000" algn="tl">
                    <a:srgbClr val="000000">
                      <a:alpha val="43137"/>
                    </a:srgbClr>
                  </a:outerShdw>
                </a:effectLst>
              </a:rPr>
            </a:b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682" y="1960568"/>
            <a:ext cx="2917413" cy="184943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886200"/>
            <a:ext cx="2587682" cy="281306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3886200"/>
            <a:ext cx="2838095" cy="2790476"/>
          </a:xfrm>
          <a:prstGeom prst="rect">
            <a:avLst/>
          </a:prstGeom>
        </p:spPr>
      </p:pic>
      <p:sp>
        <p:nvSpPr>
          <p:cNvPr id="9" name="TextBox 8"/>
          <p:cNvSpPr txBox="1"/>
          <p:nvPr/>
        </p:nvSpPr>
        <p:spPr>
          <a:xfrm>
            <a:off x="2434347" y="3432351"/>
            <a:ext cx="312906" cy="369332"/>
          </a:xfrm>
          <a:prstGeom prst="rect">
            <a:avLst/>
          </a:prstGeom>
          <a:noFill/>
        </p:spPr>
        <p:txBody>
          <a:bodyPr wrap="none" rtlCol="0">
            <a:spAutoFit/>
          </a:bodyPr>
          <a:lstStyle/>
          <a:p>
            <a:r>
              <a:rPr lang="en-US" dirty="0" smtClean="0"/>
              <a:t>1</a:t>
            </a:r>
            <a:endParaRPr lang="en-US" dirty="0"/>
          </a:p>
        </p:txBody>
      </p:sp>
      <p:sp>
        <p:nvSpPr>
          <p:cNvPr id="10" name="TextBox 9"/>
          <p:cNvSpPr txBox="1"/>
          <p:nvPr/>
        </p:nvSpPr>
        <p:spPr>
          <a:xfrm>
            <a:off x="5466208" y="3432351"/>
            <a:ext cx="312906" cy="369332"/>
          </a:xfrm>
          <a:prstGeom prst="rect">
            <a:avLst/>
          </a:prstGeom>
          <a:noFill/>
        </p:spPr>
        <p:txBody>
          <a:bodyPr wrap="none" rtlCol="0">
            <a:spAutoFit/>
          </a:bodyPr>
          <a:lstStyle/>
          <a:p>
            <a:r>
              <a:rPr lang="en-US" dirty="0" smtClean="0"/>
              <a:t>2</a:t>
            </a:r>
            <a:endParaRPr lang="en-US" dirty="0"/>
          </a:p>
        </p:txBody>
      </p:sp>
      <p:sp>
        <p:nvSpPr>
          <p:cNvPr id="11" name="TextBox 10"/>
          <p:cNvSpPr txBox="1"/>
          <p:nvPr/>
        </p:nvSpPr>
        <p:spPr>
          <a:xfrm>
            <a:off x="2590800" y="6307344"/>
            <a:ext cx="312906" cy="369332"/>
          </a:xfrm>
          <a:prstGeom prst="rect">
            <a:avLst/>
          </a:prstGeom>
          <a:noFill/>
        </p:spPr>
        <p:txBody>
          <a:bodyPr wrap="none" rtlCol="0">
            <a:spAutoFit/>
          </a:bodyPr>
          <a:lstStyle/>
          <a:p>
            <a:r>
              <a:rPr lang="en-US" dirty="0" smtClean="0"/>
              <a:t>3</a:t>
            </a:r>
            <a:endParaRPr lang="en-US" dirty="0"/>
          </a:p>
        </p:txBody>
      </p:sp>
      <p:sp>
        <p:nvSpPr>
          <p:cNvPr id="12" name="TextBox 11"/>
          <p:cNvSpPr txBox="1"/>
          <p:nvPr/>
        </p:nvSpPr>
        <p:spPr>
          <a:xfrm>
            <a:off x="5573189" y="6263019"/>
            <a:ext cx="312906" cy="369332"/>
          </a:xfrm>
          <a:prstGeom prst="rect">
            <a:avLst/>
          </a:prstGeom>
          <a:noFill/>
        </p:spPr>
        <p:txBody>
          <a:bodyPr wrap="none" rtlCol="0">
            <a:spAutoFit/>
          </a:bodyPr>
          <a:lstStyle/>
          <a:p>
            <a:r>
              <a:rPr lang="en-US" dirty="0" smtClean="0"/>
              <a:t>4</a:t>
            </a:r>
            <a:endParaRPr lang="en-US" dirty="0"/>
          </a:p>
        </p:txBody>
      </p:sp>
      <p:sp>
        <p:nvSpPr>
          <p:cNvPr id="13" name="TextBox 12"/>
          <p:cNvSpPr txBox="1"/>
          <p:nvPr/>
        </p:nvSpPr>
        <p:spPr>
          <a:xfrm>
            <a:off x="6019800" y="2608927"/>
            <a:ext cx="2895600" cy="2554545"/>
          </a:xfrm>
          <a:prstGeom prst="rect">
            <a:avLst/>
          </a:prstGeom>
          <a:noFill/>
        </p:spPr>
        <p:txBody>
          <a:bodyPr wrap="square" rtlCol="0">
            <a:spAutoFit/>
          </a:bodyPr>
          <a:lstStyle/>
          <a:p>
            <a:pPr marL="285750" indent="-285750" algn="r" rtl="1">
              <a:buFont typeface="Arial" pitchFamily="34" charset="0"/>
              <a:buChar char="•"/>
            </a:pPr>
            <a:r>
              <a:rPr lang="fa-IR" sz="2000" dirty="0" smtClean="0">
                <a:cs typeface="B Mitra" pitchFamily="2" charset="-78"/>
              </a:rPr>
              <a:t>برش </a:t>
            </a:r>
            <a:r>
              <a:rPr lang="en-US" sz="2000" dirty="0" smtClean="0">
                <a:cs typeface="B Mitra" pitchFamily="2" charset="-78"/>
              </a:rPr>
              <a:t>I</a:t>
            </a:r>
            <a:endParaRPr lang="fa-IR" sz="2000" dirty="0" smtClean="0">
              <a:cs typeface="B Mitra" pitchFamily="2" charset="-78"/>
            </a:endParaRPr>
          </a:p>
          <a:p>
            <a:pPr marL="285750" indent="-285750" algn="r" rtl="1">
              <a:buFont typeface="Arial" pitchFamily="34" charset="0"/>
              <a:buChar char="•"/>
            </a:pPr>
            <a:r>
              <a:rPr lang="fa-IR" sz="2000" dirty="0" smtClean="0">
                <a:cs typeface="B Mitra" pitchFamily="2" charset="-78"/>
              </a:rPr>
              <a:t>تکنیک </a:t>
            </a:r>
            <a:r>
              <a:rPr lang="en-US" sz="2000" dirty="0" smtClean="0">
                <a:cs typeface="B Mitra" pitchFamily="2" charset="-78"/>
              </a:rPr>
              <a:t>Paper off</a:t>
            </a:r>
            <a:endParaRPr lang="fa-IR" sz="2000" dirty="0" smtClean="0">
              <a:cs typeface="B Mitra" pitchFamily="2" charset="-78"/>
            </a:endParaRPr>
          </a:p>
          <a:p>
            <a:pPr marL="285750" indent="-285750" algn="r" rtl="1">
              <a:buFont typeface="Arial" pitchFamily="34" charset="0"/>
              <a:buChar char="•"/>
            </a:pPr>
            <a:r>
              <a:rPr lang="fa-IR" sz="2000" dirty="0" smtClean="0">
                <a:cs typeface="B Mitra" pitchFamily="2" charset="-78"/>
              </a:rPr>
              <a:t>مفصل </a:t>
            </a:r>
            <a:r>
              <a:rPr lang="en-US" sz="2000" dirty="0" smtClean="0">
                <a:cs typeface="B Mitra" pitchFamily="2" charset="-78"/>
              </a:rPr>
              <a:t>AC</a:t>
            </a:r>
            <a:r>
              <a:rPr lang="fa-IR" sz="2000" dirty="0" smtClean="0">
                <a:cs typeface="B Mitra" pitchFamily="2" charset="-78"/>
              </a:rPr>
              <a:t> را بیابید. مرکز نوار را روی مفصل قرار دهید.</a:t>
            </a:r>
          </a:p>
          <a:p>
            <a:pPr marL="285750" indent="-285750" algn="r" rtl="1">
              <a:buFont typeface="Arial" pitchFamily="34" charset="0"/>
              <a:buChar char="•"/>
            </a:pPr>
            <a:r>
              <a:rPr lang="fa-IR" sz="2000" dirty="0" smtClean="0">
                <a:cs typeface="B Mitra" pitchFamily="2" charset="-78"/>
              </a:rPr>
              <a:t>تنشن مرکزی حدودا </a:t>
            </a:r>
            <a:r>
              <a:rPr lang="en-US" sz="2000" dirty="0" smtClean="0">
                <a:cs typeface="B Mitra" pitchFamily="2" charset="-78"/>
              </a:rPr>
              <a:t>70-80%</a:t>
            </a:r>
            <a:r>
              <a:rPr lang="fa-IR" sz="2000" dirty="0" smtClean="0">
                <a:cs typeface="B Mitra" pitchFamily="2" charset="-78"/>
              </a:rPr>
              <a:t> می باشد.</a:t>
            </a:r>
          </a:p>
          <a:p>
            <a:pPr marL="285750" indent="-285750" algn="r" rtl="1">
              <a:buFont typeface="Arial" pitchFamily="34" charset="0"/>
              <a:buChar char="•"/>
            </a:pPr>
            <a:r>
              <a:rPr lang="fa-IR" sz="2000" dirty="0" smtClean="0">
                <a:cs typeface="B Mitra" pitchFamily="2" charset="-78"/>
              </a:rPr>
              <a:t>ابتدا و انتهای تکنیک تنشن </a:t>
            </a:r>
            <a:r>
              <a:rPr lang="en-US" sz="2000" dirty="0" smtClean="0">
                <a:cs typeface="B Mitra" pitchFamily="2" charset="-78"/>
              </a:rPr>
              <a:t>off</a:t>
            </a:r>
            <a:r>
              <a:rPr lang="fa-IR" sz="2000" dirty="0" smtClean="0">
                <a:cs typeface="B Mitra" pitchFamily="2" charset="-78"/>
              </a:rPr>
              <a:t> است.</a:t>
            </a:r>
            <a:endParaRPr lang="en-US" sz="2000" dirty="0">
              <a:cs typeface="B Mitra" pitchFamily="2" charset="-78"/>
            </a:endParaRPr>
          </a:p>
        </p:txBody>
      </p:sp>
    </p:spTree>
    <p:extLst>
      <p:ext uri="{BB962C8B-B14F-4D97-AF65-F5344CB8AC3E}">
        <p14:creationId xmlns:p14="http://schemas.microsoft.com/office/powerpoint/2010/main" val="14239689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181324"/>
            <a:ext cx="2838095" cy="2790476"/>
          </a:xfrm>
          <a:prstGeom prst="rect">
            <a:avLst/>
          </a:prstGeom>
        </p:spPr>
      </p:pic>
      <p:sp>
        <p:nvSpPr>
          <p:cNvPr id="3" name="Content Placeholder 2"/>
          <p:cNvSpPr>
            <a:spLocks noGrp="1"/>
          </p:cNvSpPr>
          <p:nvPr>
            <p:ph idx="1"/>
          </p:nvPr>
        </p:nvSpPr>
        <p:spPr>
          <a:xfrm>
            <a:off x="457200" y="3048000"/>
            <a:ext cx="8229600" cy="4572000"/>
          </a:xfrm>
        </p:spPr>
        <p:txBody>
          <a:bodyPr/>
          <a:lstStyle/>
          <a:p>
            <a:pPr marL="64008" indent="0" algn="ctr" rtl="1">
              <a:buNone/>
            </a:pPr>
            <a:r>
              <a:rPr lang="fa-IR" dirty="0" smtClean="0">
                <a:latin typeface="Arial Black" pitchFamily="34" charset="0"/>
                <a:cs typeface="B Titr" pitchFamily="2" charset="-78"/>
              </a:rPr>
              <a:t>پس ملاحظه کردید که در صدمه روتاتورکاف از چندین لایه </a:t>
            </a:r>
            <a:r>
              <a:rPr lang="en-US" dirty="0" smtClean="0">
                <a:latin typeface="Arial Black" pitchFamily="34" charset="0"/>
                <a:cs typeface="B Titr" pitchFamily="2" charset="-78"/>
              </a:rPr>
              <a:t>Application</a:t>
            </a:r>
            <a:r>
              <a:rPr lang="fa-IR" dirty="0" smtClean="0">
                <a:latin typeface="Arial Black" pitchFamily="34" charset="0"/>
                <a:cs typeface="B Titr" pitchFamily="2" charset="-78"/>
              </a:rPr>
              <a:t> استفاده شد:</a:t>
            </a:r>
          </a:p>
          <a:p>
            <a:pPr algn="ctr" rtl="1"/>
            <a:r>
              <a:rPr lang="fa-IR" dirty="0" smtClean="0">
                <a:solidFill>
                  <a:schemeClr val="accent6">
                    <a:lumMod val="50000"/>
                  </a:schemeClr>
                </a:solidFill>
                <a:latin typeface="Arial Black" pitchFamily="34" charset="0"/>
                <a:cs typeface="B Titr" pitchFamily="2" charset="-78"/>
              </a:rPr>
              <a:t>لایه ای برای هر یک از عضلات دلتوئید و سوپرااسپیناتوس (به صورت </a:t>
            </a:r>
            <a:r>
              <a:rPr lang="en-US" dirty="0" smtClean="0">
                <a:solidFill>
                  <a:schemeClr val="accent6">
                    <a:lumMod val="50000"/>
                  </a:schemeClr>
                </a:solidFill>
                <a:latin typeface="Arial Black" pitchFamily="34" charset="0"/>
                <a:cs typeface="B Titr" pitchFamily="2" charset="-78"/>
              </a:rPr>
              <a:t>Basic</a:t>
            </a:r>
            <a:r>
              <a:rPr lang="fa-IR" dirty="0" smtClean="0">
                <a:solidFill>
                  <a:schemeClr val="accent6">
                    <a:lumMod val="50000"/>
                  </a:schemeClr>
                </a:solidFill>
                <a:latin typeface="Arial Black" pitchFamily="34" charset="0"/>
                <a:cs typeface="B Titr" pitchFamily="2" charset="-78"/>
              </a:rPr>
              <a:t>)</a:t>
            </a:r>
          </a:p>
          <a:p>
            <a:pPr algn="ctr" rtl="1"/>
            <a:r>
              <a:rPr lang="fa-IR" dirty="0" smtClean="0">
                <a:solidFill>
                  <a:schemeClr val="accent6">
                    <a:lumMod val="75000"/>
                  </a:schemeClr>
                </a:solidFill>
                <a:latin typeface="Arial Black" pitchFamily="34" charset="0"/>
                <a:cs typeface="B Titr" pitchFamily="2" charset="-78"/>
              </a:rPr>
              <a:t>برای مفصل شانه </a:t>
            </a:r>
            <a:r>
              <a:rPr lang="en-US" dirty="0" smtClean="0">
                <a:solidFill>
                  <a:schemeClr val="accent6">
                    <a:lumMod val="75000"/>
                  </a:schemeClr>
                </a:solidFill>
                <a:latin typeface="Arial Black" pitchFamily="34" charset="0"/>
                <a:cs typeface="B Titr" pitchFamily="2" charset="-78"/>
              </a:rPr>
              <a:t>(Mechanical Corrective)</a:t>
            </a:r>
            <a:endParaRPr lang="fa-IR" dirty="0" smtClean="0">
              <a:solidFill>
                <a:schemeClr val="accent6">
                  <a:lumMod val="75000"/>
                </a:schemeClr>
              </a:solidFill>
              <a:latin typeface="Arial Black" pitchFamily="34" charset="0"/>
              <a:cs typeface="B Titr" pitchFamily="2" charset="-78"/>
            </a:endParaRPr>
          </a:p>
          <a:p>
            <a:pPr algn="ctr" rtl="1"/>
            <a:r>
              <a:rPr lang="fa-IR" dirty="0">
                <a:solidFill>
                  <a:schemeClr val="accent5">
                    <a:lumMod val="75000"/>
                  </a:schemeClr>
                </a:solidFill>
                <a:latin typeface="Arial Black" pitchFamily="34" charset="0"/>
                <a:cs typeface="B Titr" pitchFamily="2" charset="-78"/>
              </a:rPr>
              <a:t>ب</a:t>
            </a:r>
            <a:r>
              <a:rPr lang="fa-IR" dirty="0" smtClean="0">
                <a:solidFill>
                  <a:schemeClr val="accent5">
                    <a:lumMod val="75000"/>
                  </a:schemeClr>
                </a:solidFill>
                <a:latin typeface="Arial Black" pitchFamily="34" charset="0"/>
                <a:cs typeface="B Titr" pitchFamily="2" charset="-78"/>
              </a:rPr>
              <a:t>رای مفصل اکرومیوکلاویکولار </a:t>
            </a:r>
            <a:r>
              <a:rPr lang="en-US" dirty="0" smtClean="0">
                <a:solidFill>
                  <a:schemeClr val="accent5">
                    <a:lumMod val="75000"/>
                  </a:schemeClr>
                </a:solidFill>
                <a:latin typeface="Arial Black" pitchFamily="34" charset="0"/>
                <a:cs typeface="B Titr" pitchFamily="2" charset="-78"/>
              </a:rPr>
              <a:t>(Ligament/Tendon Corrective)</a:t>
            </a:r>
            <a:endParaRPr lang="en-US" dirty="0">
              <a:solidFill>
                <a:schemeClr val="accent5">
                  <a:lumMod val="75000"/>
                </a:schemeClr>
              </a:solidFill>
              <a:latin typeface="Arial Black" pitchFamily="34" charset="0"/>
              <a:cs typeface="B Titr" pitchFamily="2" charset="-78"/>
            </a:endParaRPr>
          </a:p>
        </p:txBody>
      </p:sp>
    </p:spTree>
    <p:extLst>
      <p:ext uri="{BB962C8B-B14F-4D97-AF65-F5344CB8AC3E}">
        <p14:creationId xmlns:p14="http://schemas.microsoft.com/office/powerpoint/2010/main" val="26018645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err="1">
                <a:solidFill>
                  <a:schemeClr val="accent2">
                    <a:lumMod val="60000"/>
                    <a:lumOff val="40000"/>
                  </a:schemeClr>
                </a:solidFill>
                <a:effectLst>
                  <a:outerShdw blurRad="38100" dist="38100" dir="2700000" algn="tl">
                    <a:srgbClr val="000000">
                      <a:alpha val="43137"/>
                    </a:srgbClr>
                  </a:outerShdw>
                </a:effectLst>
                <a:latin typeface="Arial Black" pitchFamily="34" charset="0"/>
              </a:rPr>
              <a:t>Acromioclavicular</a:t>
            </a:r>
            <a:r>
              <a:rPr lang="en-US" sz="4400" dirty="0">
                <a:solidFill>
                  <a:schemeClr val="accent2">
                    <a:lumMod val="60000"/>
                    <a:lumOff val="40000"/>
                  </a:schemeClr>
                </a:solidFill>
                <a:effectLst>
                  <a:outerShdw blurRad="38100" dist="38100" dir="2700000" algn="tl">
                    <a:srgbClr val="000000">
                      <a:alpha val="43137"/>
                    </a:srgbClr>
                  </a:outerShdw>
                </a:effectLst>
                <a:latin typeface="Arial Black" pitchFamily="34" charset="0"/>
              </a:rPr>
              <a:t> Joint Sprain</a:t>
            </a:r>
            <a:r>
              <a:rPr lang="en-US" sz="4400" dirty="0">
                <a:solidFill>
                  <a:schemeClr val="accent5">
                    <a:lumMod val="40000"/>
                    <a:lumOff val="60000"/>
                  </a:schemeClr>
                </a:solidFill>
                <a:effectLst>
                  <a:outerShdw blurRad="38100" dist="38100" dir="2700000" algn="tl">
                    <a:srgbClr val="000000">
                      <a:alpha val="43137"/>
                    </a:srgbClr>
                  </a:outerShdw>
                </a:effectLst>
              </a:rPr>
              <a:t/>
            </a:r>
            <a:br>
              <a:rPr lang="en-US" sz="4400" dirty="0">
                <a:solidFill>
                  <a:schemeClr val="accent5">
                    <a:lumMod val="40000"/>
                    <a:lumOff val="60000"/>
                  </a:schemeClr>
                </a:solidFill>
                <a:effectLst>
                  <a:outerShdw blurRad="38100" dist="38100" dir="2700000" algn="tl">
                    <a:srgbClr val="000000">
                      <a:alpha val="43137"/>
                    </a:srgbClr>
                  </a:outerShdw>
                </a:effectLst>
              </a:rPr>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447799"/>
            <a:ext cx="2884892" cy="185872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447799"/>
            <a:ext cx="1185631" cy="185872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447799"/>
            <a:ext cx="2703114" cy="185872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352800"/>
            <a:ext cx="3197772" cy="151737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200" y="4999217"/>
            <a:ext cx="3183371" cy="1775460"/>
          </a:xfrm>
          <a:prstGeom prst="rect">
            <a:avLst/>
          </a:prstGeom>
        </p:spPr>
      </p:pic>
      <p:sp>
        <p:nvSpPr>
          <p:cNvPr id="9" name="TextBox 8"/>
          <p:cNvSpPr txBox="1"/>
          <p:nvPr/>
        </p:nvSpPr>
        <p:spPr>
          <a:xfrm>
            <a:off x="2975052" y="2925746"/>
            <a:ext cx="311304" cy="369332"/>
          </a:xfrm>
          <a:prstGeom prst="rect">
            <a:avLst/>
          </a:prstGeom>
          <a:noFill/>
        </p:spPr>
        <p:txBody>
          <a:bodyPr wrap="none" rtlCol="0">
            <a:spAutoFit/>
          </a:bodyPr>
          <a:lstStyle/>
          <a:p>
            <a:r>
              <a:rPr lang="fa-IR" dirty="0" smtClean="0"/>
              <a:t>1</a:t>
            </a:r>
            <a:endParaRPr lang="en-US" dirty="0"/>
          </a:p>
        </p:txBody>
      </p:sp>
      <p:sp>
        <p:nvSpPr>
          <p:cNvPr id="10" name="TextBox 9"/>
          <p:cNvSpPr txBox="1"/>
          <p:nvPr/>
        </p:nvSpPr>
        <p:spPr>
          <a:xfrm>
            <a:off x="4191000" y="2937190"/>
            <a:ext cx="311304" cy="369332"/>
          </a:xfrm>
          <a:prstGeom prst="rect">
            <a:avLst/>
          </a:prstGeom>
          <a:noFill/>
        </p:spPr>
        <p:txBody>
          <a:bodyPr wrap="none" rtlCol="0">
            <a:spAutoFit/>
          </a:bodyPr>
          <a:lstStyle/>
          <a:p>
            <a:r>
              <a:rPr lang="fa-IR" dirty="0" smtClean="0"/>
              <a:t>2</a:t>
            </a:r>
            <a:endParaRPr lang="en-US" dirty="0"/>
          </a:p>
        </p:txBody>
      </p:sp>
      <p:sp>
        <p:nvSpPr>
          <p:cNvPr id="11" name="TextBox 10"/>
          <p:cNvSpPr txBox="1"/>
          <p:nvPr/>
        </p:nvSpPr>
        <p:spPr>
          <a:xfrm>
            <a:off x="7090084" y="2937190"/>
            <a:ext cx="311304" cy="369332"/>
          </a:xfrm>
          <a:prstGeom prst="rect">
            <a:avLst/>
          </a:prstGeom>
          <a:noFill/>
        </p:spPr>
        <p:txBody>
          <a:bodyPr wrap="none" rtlCol="0">
            <a:spAutoFit/>
          </a:bodyPr>
          <a:lstStyle/>
          <a:p>
            <a:r>
              <a:rPr lang="fa-IR" dirty="0" smtClean="0"/>
              <a:t>3</a:t>
            </a:r>
            <a:endParaRPr lang="en-US" dirty="0"/>
          </a:p>
        </p:txBody>
      </p:sp>
      <p:sp>
        <p:nvSpPr>
          <p:cNvPr id="12" name="TextBox 11"/>
          <p:cNvSpPr txBox="1"/>
          <p:nvPr/>
        </p:nvSpPr>
        <p:spPr>
          <a:xfrm>
            <a:off x="3284216" y="4500842"/>
            <a:ext cx="311304" cy="369332"/>
          </a:xfrm>
          <a:prstGeom prst="rect">
            <a:avLst/>
          </a:prstGeom>
          <a:noFill/>
        </p:spPr>
        <p:txBody>
          <a:bodyPr wrap="none" rtlCol="0">
            <a:spAutoFit/>
          </a:bodyPr>
          <a:lstStyle/>
          <a:p>
            <a:r>
              <a:rPr lang="fa-IR" dirty="0" smtClean="0"/>
              <a:t>4</a:t>
            </a:r>
            <a:endParaRPr lang="en-US" dirty="0"/>
          </a:p>
        </p:txBody>
      </p:sp>
      <p:sp>
        <p:nvSpPr>
          <p:cNvPr id="13" name="TextBox 12"/>
          <p:cNvSpPr txBox="1"/>
          <p:nvPr/>
        </p:nvSpPr>
        <p:spPr>
          <a:xfrm>
            <a:off x="3260267" y="6405345"/>
            <a:ext cx="311304" cy="369332"/>
          </a:xfrm>
          <a:prstGeom prst="rect">
            <a:avLst/>
          </a:prstGeom>
          <a:noFill/>
        </p:spPr>
        <p:txBody>
          <a:bodyPr wrap="none" rtlCol="0">
            <a:spAutoFit/>
          </a:bodyPr>
          <a:lstStyle/>
          <a:p>
            <a:r>
              <a:rPr lang="fa-IR" dirty="0" smtClean="0"/>
              <a:t>5</a:t>
            </a:r>
            <a:endParaRPr lang="en-US" dirty="0"/>
          </a:p>
        </p:txBody>
      </p:sp>
      <p:sp>
        <p:nvSpPr>
          <p:cNvPr id="14" name="TextBox 13"/>
          <p:cNvSpPr txBox="1"/>
          <p:nvPr/>
        </p:nvSpPr>
        <p:spPr>
          <a:xfrm>
            <a:off x="3595520" y="3657600"/>
            <a:ext cx="5091280" cy="2862322"/>
          </a:xfrm>
          <a:prstGeom prst="rect">
            <a:avLst/>
          </a:prstGeom>
          <a:noFill/>
        </p:spPr>
        <p:txBody>
          <a:bodyPr wrap="square" rtlCol="0">
            <a:spAutoFit/>
          </a:bodyPr>
          <a:lstStyle/>
          <a:p>
            <a:pPr marL="285750" indent="-285750" algn="r" rtl="1">
              <a:buFont typeface="Wingdings" pitchFamily="2" charset="2"/>
              <a:buChar char="v"/>
            </a:pPr>
            <a:r>
              <a:rPr lang="fa-IR" sz="2000" dirty="0" smtClean="0">
                <a:cs typeface="B Mitra" pitchFamily="2" charset="-78"/>
              </a:rPr>
              <a:t>برش </a:t>
            </a:r>
            <a:r>
              <a:rPr lang="en-US" sz="2000" dirty="0" smtClean="0">
                <a:cs typeface="B Mitra" pitchFamily="2" charset="-78"/>
              </a:rPr>
              <a:t>I Strip</a:t>
            </a:r>
            <a:endParaRPr lang="fa-IR" sz="2000" dirty="0" smtClean="0">
              <a:cs typeface="B Mitra" pitchFamily="2" charset="-78"/>
            </a:endParaRPr>
          </a:p>
          <a:p>
            <a:pPr marL="285750" indent="-285750" algn="r" rtl="1">
              <a:buFont typeface="Wingdings" pitchFamily="2" charset="2"/>
              <a:buChar char="v"/>
            </a:pPr>
            <a:r>
              <a:rPr lang="fa-IR" sz="2000" dirty="0" smtClean="0">
                <a:cs typeface="B Mitra" pitchFamily="2" charset="-78"/>
              </a:rPr>
              <a:t>چون می خواهیم فشار را از روی مفصل برداریم در نوار برشی به نام برش </a:t>
            </a:r>
            <a:r>
              <a:rPr lang="fa-IR" sz="2000" dirty="0" smtClean="0">
                <a:solidFill>
                  <a:schemeClr val="accent1">
                    <a:lumMod val="50000"/>
                  </a:schemeClr>
                </a:solidFill>
                <a:cs typeface="B Mitra" pitchFamily="2" charset="-78"/>
              </a:rPr>
              <a:t>«دونات تکنیک» </a:t>
            </a:r>
            <a:r>
              <a:rPr lang="fa-IR" sz="2000" dirty="0" smtClean="0">
                <a:cs typeface="B Mitra" pitchFamily="2" charset="-78"/>
              </a:rPr>
              <a:t>استفاده می کنیم: با قیچی یک برش وسط نوار تاشده ایجاد می کنیم.</a:t>
            </a:r>
          </a:p>
          <a:p>
            <a:pPr marL="285750" indent="-285750" algn="r" rtl="1">
              <a:buFont typeface="Wingdings" pitchFamily="2" charset="2"/>
              <a:buChar char="v"/>
            </a:pPr>
            <a:r>
              <a:rPr lang="fa-IR" sz="2000" dirty="0" smtClean="0">
                <a:cs typeface="B Mitra" pitchFamily="2" charset="-78"/>
              </a:rPr>
              <a:t>بریدن کاغذ به صورت </a:t>
            </a:r>
            <a:r>
              <a:rPr lang="en-US" sz="2000" dirty="0" smtClean="0">
                <a:cs typeface="B Mitra" pitchFamily="2" charset="-78"/>
              </a:rPr>
              <a:t>Paper off</a:t>
            </a:r>
            <a:endParaRPr lang="fa-IR" sz="2000" dirty="0" smtClean="0">
              <a:cs typeface="B Mitra" pitchFamily="2" charset="-78"/>
            </a:endParaRPr>
          </a:p>
          <a:p>
            <a:pPr marL="285750" indent="-285750" algn="r" rtl="1">
              <a:buFont typeface="Wingdings" pitchFamily="2" charset="2"/>
              <a:buChar char="v"/>
            </a:pPr>
            <a:r>
              <a:rPr lang="fa-IR" sz="2000" dirty="0" smtClean="0">
                <a:cs typeface="B Mitra" pitchFamily="2" charset="-78"/>
              </a:rPr>
              <a:t>سوراخ را روی </a:t>
            </a:r>
            <a:r>
              <a:rPr lang="en-US" sz="2000" dirty="0" smtClean="0">
                <a:cs typeface="B Mitra" pitchFamily="2" charset="-78"/>
              </a:rPr>
              <a:t>ACJ</a:t>
            </a:r>
            <a:r>
              <a:rPr lang="fa-IR" sz="2000" dirty="0" smtClean="0">
                <a:cs typeface="B Mitra" pitchFamily="2" charset="-78"/>
              </a:rPr>
              <a:t> می گذاریم</a:t>
            </a:r>
          </a:p>
          <a:p>
            <a:pPr marL="285750" indent="-285750" algn="r" rtl="1">
              <a:buFont typeface="Wingdings" pitchFamily="2" charset="2"/>
              <a:buChar char="v"/>
            </a:pPr>
            <a:r>
              <a:rPr lang="fa-IR" sz="2000" dirty="0" smtClean="0">
                <a:cs typeface="B Mitra" pitchFamily="2" charset="-78"/>
              </a:rPr>
              <a:t>تنشن 90% میانه نوار، و تنشن </a:t>
            </a:r>
            <a:r>
              <a:rPr lang="en-US" sz="2000" dirty="0" smtClean="0">
                <a:cs typeface="B Mitra" pitchFamily="2" charset="-78"/>
              </a:rPr>
              <a:t>off</a:t>
            </a:r>
            <a:r>
              <a:rPr lang="fa-IR" sz="2000" dirty="0" smtClean="0">
                <a:cs typeface="B Mitra" pitchFamily="2" charset="-78"/>
              </a:rPr>
              <a:t> دو انتهای نوار</a:t>
            </a:r>
          </a:p>
          <a:p>
            <a:pPr marL="285750" indent="-285750" algn="r" rtl="1">
              <a:buFont typeface="Wingdings" pitchFamily="2" charset="2"/>
              <a:buChar char="v"/>
            </a:pPr>
            <a:r>
              <a:rPr lang="fa-IR" sz="2000" dirty="0" smtClean="0">
                <a:cs typeface="B Mitra" pitchFamily="2" charset="-78"/>
              </a:rPr>
              <a:t>اگر تنشن بیشتری بخواهید از </a:t>
            </a:r>
            <a:r>
              <a:rPr lang="fa-IR" sz="2000" dirty="0" smtClean="0">
                <a:solidFill>
                  <a:schemeClr val="accent1">
                    <a:lumMod val="50000"/>
                  </a:schemeClr>
                </a:solidFill>
                <a:cs typeface="B Mitra" pitchFamily="2" charset="-78"/>
              </a:rPr>
              <a:t>تکنیک استار </a:t>
            </a:r>
            <a:r>
              <a:rPr lang="fa-IR" sz="2000" dirty="0" smtClean="0">
                <a:cs typeface="B Mitra" pitchFamily="2" charset="-78"/>
              </a:rPr>
              <a:t>استفاده کنید: چند </a:t>
            </a:r>
            <a:r>
              <a:rPr lang="en-US" sz="2000" dirty="0" smtClean="0">
                <a:cs typeface="B Mitra" pitchFamily="2" charset="-78"/>
              </a:rPr>
              <a:t>I Strip</a:t>
            </a:r>
            <a:r>
              <a:rPr lang="fa-IR" sz="2000" dirty="0" smtClean="0">
                <a:cs typeface="B Mitra" pitchFamily="2" charset="-78"/>
              </a:rPr>
              <a:t> را با تکنیک دونات در جهات مختلف روی </a:t>
            </a:r>
            <a:r>
              <a:rPr lang="en-US" sz="2000" dirty="0" smtClean="0">
                <a:cs typeface="B Mitra" pitchFamily="2" charset="-78"/>
              </a:rPr>
              <a:t>ACJ</a:t>
            </a:r>
            <a:r>
              <a:rPr lang="fa-IR" sz="2000" dirty="0" smtClean="0">
                <a:cs typeface="B Mitra" pitchFamily="2" charset="-78"/>
              </a:rPr>
              <a:t> ببندید.</a:t>
            </a:r>
          </a:p>
        </p:txBody>
      </p:sp>
    </p:spTree>
    <p:extLst>
      <p:ext uri="{BB962C8B-B14F-4D97-AF65-F5344CB8AC3E}">
        <p14:creationId xmlns:p14="http://schemas.microsoft.com/office/powerpoint/2010/main" val="24815608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itchFamily="34" charset="0"/>
              </a:rPr>
              <a:t>Burner Radicular Pain</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1" y="1533198"/>
            <a:ext cx="2635989" cy="159562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942" y="1520135"/>
            <a:ext cx="2732258" cy="160406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3553" y="1520135"/>
            <a:ext cx="2737047" cy="160406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200400"/>
            <a:ext cx="2188994" cy="198615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799" y="3200400"/>
            <a:ext cx="3054477" cy="1992683"/>
          </a:xfrm>
          <a:prstGeom prst="rect">
            <a:avLst/>
          </a:prstGeom>
        </p:spPr>
      </p:pic>
      <p:sp>
        <p:nvSpPr>
          <p:cNvPr id="9" name="TextBox 8"/>
          <p:cNvSpPr txBox="1"/>
          <p:nvPr/>
        </p:nvSpPr>
        <p:spPr>
          <a:xfrm>
            <a:off x="2590799" y="2819400"/>
            <a:ext cx="312906" cy="369332"/>
          </a:xfrm>
          <a:prstGeom prst="rect">
            <a:avLst/>
          </a:prstGeom>
          <a:noFill/>
        </p:spPr>
        <p:txBody>
          <a:bodyPr wrap="none" rtlCol="0">
            <a:spAutoFit/>
          </a:bodyPr>
          <a:lstStyle/>
          <a:p>
            <a:r>
              <a:rPr lang="en-US" dirty="0" smtClean="0"/>
              <a:t>1</a:t>
            </a:r>
            <a:endParaRPr lang="en-US" dirty="0"/>
          </a:p>
        </p:txBody>
      </p:sp>
      <p:sp>
        <p:nvSpPr>
          <p:cNvPr id="10" name="TextBox 9"/>
          <p:cNvSpPr txBox="1"/>
          <p:nvPr/>
        </p:nvSpPr>
        <p:spPr>
          <a:xfrm>
            <a:off x="5417334" y="2767540"/>
            <a:ext cx="312906" cy="369332"/>
          </a:xfrm>
          <a:prstGeom prst="rect">
            <a:avLst/>
          </a:prstGeom>
          <a:noFill/>
        </p:spPr>
        <p:txBody>
          <a:bodyPr wrap="none" rtlCol="0">
            <a:spAutoFit/>
          </a:bodyPr>
          <a:lstStyle/>
          <a:p>
            <a:r>
              <a:rPr lang="en-US" dirty="0" smtClean="0"/>
              <a:t>2</a:t>
            </a:r>
            <a:endParaRPr lang="en-US" dirty="0"/>
          </a:p>
        </p:txBody>
      </p:sp>
      <p:sp>
        <p:nvSpPr>
          <p:cNvPr id="11" name="TextBox 10"/>
          <p:cNvSpPr txBox="1"/>
          <p:nvPr/>
        </p:nvSpPr>
        <p:spPr>
          <a:xfrm>
            <a:off x="8297694" y="2767540"/>
            <a:ext cx="312906" cy="369332"/>
          </a:xfrm>
          <a:prstGeom prst="rect">
            <a:avLst/>
          </a:prstGeom>
          <a:noFill/>
        </p:spPr>
        <p:txBody>
          <a:bodyPr wrap="none" rtlCol="0">
            <a:spAutoFit/>
          </a:bodyPr>
          <a:lstStyle/>
          <a:p>
            <a:r>
              <a:rPr lang="en-US" dirty="0" smtClean="0"/>
              <a:t>3</a:t>
            </a:r>
            <a:endParaRPr lang="en-US" dirty="0"/>
          </a:p>
        </p:txBody>
      </p:sp>
      <p:sp>
        <p:nvSpPr>
          <p:cNvPr id="12" name="TextBox 11"/>
          <p:cNvSpPr txBox="1"/>
          <p:nvPr/>
        </p:nvSpPr>
        <p:spPr>
          <a:xfrm>
            <a:off x="2180888" y="4823751"/>
            <a:ext cx="312906" cy="369332"/>
          </a:xfrm>
          <a:prstGeom prst="rect">
            <a:avLst/>
          </a:prstGeom>
          <a:noFill/>
        </p:spPr>
        <p:txBody>
          <a:bodyPr wrap="none" rtlCol="0">
            <a:spAutoFit/>
          </a:bodyPr>
          <a:lstStyle/>
          <a:p>
            <a:r>
              <a:rPr lang="en-US" dirty="0" smtClean="0"/>
              <a:t>4</a:t>
            </a:r>
            <a:endParaRPr lang="en-US" dirty="0"/>
          </a:p>
        </p:txBody>
      </p:sp>
      <p:sp>
        <p:nvSpPr>
          <p:cNvPr id="13" name="TextBox 12"/>
          <p:cNvSpPr txBox="1"/>
          <p:nvPr/>
        </p:nvSpPr>
        <p:spPr>
          <a:xfrm>
            <a:off x="5251871" y="4823751"/>
            <a:ext cx="312906" cy="369332"/>
          </a:xfrm>
          <a:prstGeom prst="rect">
            <a:avLst/>
          </a:prstGeom>
          <a:noFill/>
        </p:spPr>
        <p:txBody>
          <a:bodyPr wrap="none" rtlCol="0">
            <a:spAutoFit/>
          </a:bodyPr>
          <a:lstStyle/>
          <a:p>
            <a:r>
              <a:rPr lang="en-US" dirty="0" smtClean="0"/>
              <a:t>5</a:t>
            </a:r>
            <a:endParaRPr lang="en-US" dirty="0"/>
          </a:p>
        </p:txBody>
      </p:sp>
      <p:sp>
        <p:nvSpPr>
          <p:cNvPr id="14" name="TextBox 13"/>
          <p:cNvSpPr txBox="1"/>
          <p:nvPr/>
        </p:nvSpPr>
        <p:spPr>
          <a:xfrm>
            <a:off x="5791200" y="3623422"/>
            <a:ext cx="2813247" cy="1200329"/>
          </a:xfrm>
          <a:prstGeom prst="rect">
            <a:avLst/>
          </a:prstGeom>
          <a:noFill/>
        </p:spPr>
        <p:txBody>
          <a:bodyPr wrap="square" rtlCol="0">
            <a:spAutoFit/>
          </a:bodyPr>
          <a:lstStyle/>
          <a:p>
            <a:pPr algn="r" rtl="1"/>
            <a:r>
              <a:rPr lang="fa-IR" b="1" dirty="0" smtClean="0">
                <a:solidFill>
                  <a:schemeClr val="accent5">
                    <a:lumMod val="60000"/>
                    <a:lumOff val="40000"/>
                  </a:schemeClr>
                </a:solidFill>
                <a:cs typeface="B Mitra" pitchFamily="2" charset="-78"/>
              </a:rPr>
              <a:t>در صورتی که فشار روی ریشه های گردنی تحتانی باشد، درد ریفرال به اندام فوقانی منتشر می شود.</a:t>
            </a:r>
            <a:endParaRPr lang="en-US" b="1" dirty="0">
              <a:solidFill>
                <a:schemeClr val="accent5">
                  <a:lumMod val="60000"/>
                  <a:lumOff val="40000"/>
                </a:schemeClr>
              </a:solidFill>
              <a:cs typeface="B Mitra" pitchFamily="2" charset="-78"/>
            </a:endParaRPr>
          </a:p>
        </p:txBody>
      </p:sp>
      <p:sp>
        <p:nvSpPr>
          <p:cNvPr id="15" name="TextBox 14"/>
          <p:cNvSpPr txBox="1"/>
          <p:nvPr/>
        </p:nvSpPr>
        <p:spPr>
          <a:xfrm>
            <a:off x="381000" y="5410200"/>
            <a:ext cx="8382000" cy="1200329"/>
          </a:xfrm>
          <a:prstGeom prst="rect">
            <a:avLst/>
          </a:prstGeom>
          <a:noFill/>
        </p:spPr>
        <p:txBody>
          <a:bodyPr wrap="square" rtlCol="0">
            <a:spAutoFit/>
          </a:bodyPr>
          <a:lstStyle/>
          <a:p>
            <a:pPr marL="285750" indent="-285750" algn="r" rtl="1">
              <a:buFont typeface="Arial" pitchFamily="34" charset="0"/>
              <a:buChar char="•"/>
            </a:pPr>
            <a:r>
              <a:rPr lang="fa-IR" b="1" dirty="0" smtClean="0">
                <a:cs typeface="B Mitra" pitchFamily="2" charset="-78"/>
              </a:rPr>
              <a:t>پایه نوار را روی محدوده فقرات درماتوم مورد نظر به صورت تنشن </a:t>
            </a:r>
            <a:r>
              <a:rPr lang="en-US" b="1" dirty="0" smtClean="0">
                <a:cs typeface="B Mitra" pitchFamily="2" charset="-78"/>
              </a:rPr>
              <a:t>off</a:t>
            </a:r>
            <a:r>
              <a:rPr lang="fa-IR" b="1" dirty="0" smtClean="0">
                <a:cs typeface="B Mitra" pitchFamily="2" charset="-78"/>
              </a:rPr>
              <a:t> ببندید.</a:t>
            </a:r>
          </a:p>
          <a:p>
            <a:pPr marL="285750" indent="-285750" algn="r" rtl="1">
              <a:buFont typeface="Arial" pitchFamily="34" charset="0"/>
              <a:buChar char="•"/>
            </a:pPr>
            <a:r>
              <a:rPr lang="fa-IR" b="1" dirty="0" smtClean="0">
                <a:cs typeface="B Mitra" pitchFamily="2" charset="-78"/>
              </a:rPr>
              <a:t>بعد با حدود 50% تنشن نوار را از پشت شانه به جلو خم شده بکشید،</a:t>
            </a:r>
          </a:p>
          <a:p>
            <a:pPr marL="285750" indent="-285750" algn="r" rtl="1">
              <a:buFont typeface="Arial" pitchFamily="34" charset="0"/>
              <a:buChar char="•"/>
            </a:pPr>
            <a:r>
              <a:rPr lang="fa-IR" b="1" dirty="0" smtClean="0">
                <a:cs typeface="B Mitra" pitchFamily="2" charset="-78"/>
              </a:rPr>
              <a:t>نوار را از پشت بازو رد کنید و بعد در حالی که آرنج را خم کرده ایدو مچ دست در فلکسیون و انحراف رادیال است، نوار را در پشت ساعد خاتمه دهید.</a:t>
            </a:r>
            <a:endParaRPr lang="en-US" b="1" dirty="0">
              <a:cs typeface="B Mitra" pitchFamily="2" charset="-78"/>
            </a:endParaRPr>
          </a:p>
        </p:txBody>
      </p:sp>
    </p:spTree>
    <p:extLst>
      <p:ext uri="{BB962C8B-B14F-4D97-AF65-F5344CB8AC3E}">
        <p14:creationId xmlns:p14="http://schemas.microsoft.com/office/powerpoint/2010/main" val="39660202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r" rtl="1"/>
            <a:r>
              <a:rPr lang="fa-IR" b="1" dirty="0" smtClean="0">
                <a:latin typeface="Arial Black" pitchFamily="34" charset="0"/>
                <a:cs typeface="B Titr" pitchFamily="2" charset="-78"/>
              </a:rPr>
              <a:t>مشخصات نوار  </a:t>
            </a:r>
            <a:r>
              <a:rPr lang="en-US" b="1" dirty="0" err="1" smtClean="0">
                <a:latin typeface="Arial Black" pitchFamily="34" charset="0"/>
                <a:cs typeface="B Titr" pitchFamily="2" charset="-78"/>
              </a:rPr>
              <a:t>Kinesio</a:t>
            </a:r>
            <a:r>
              <a:rPr lang="fa-IR" b="1" dirty="0" smtClean="0">
                <a:latin typeface="Arial Black" pitchFamily="34" charset="0"/>
                <a:cs typeface="B Titr" pitchFamily="2" charset="-78"/>
              </a:rPr>
              <a:t> (ادامه)</a:t>
            </a:r>
            <a:endParaRPr lang="en-US" b="1" dirty="0">
              <a:latin typeface="Arial Black" pitchFamily="34" charset="0"/>
              <a:cs typeface="B Titr" pitchFamily="2" charset="-78"/>
            </a:endParaRPr>
          </a:p>
        </p:txBody>
      </p:sp>
      <p:sp>
        <p:nvSpPr>
          <p:cNvPr id="5" name="Content Placeholder 2"/>
          <p:cNvSpPr>
            <a:spLocks noGrp="1"/>
          </p:cNvSpPr>
          <p:nvPr>
            <p:ph idx="1"/>
          </p:nvPr>
        </p:nvSpPr>
        <p:spPr/>
        <p:txBody>
          <a:bodyPr>
            <a:normAutofit/>
          </a:bodyPr>
          <a:lstStyle/>
          <a:p>
            <a:pPr algn="r" rtl="1"/>
            <a:r>
              <a:rPr lang="fa-IR" dirty="0">
                <a:cs typeface="B Mitra" pitchFamily="2" charset="-78"/>
              </a:rPr>
              <a:t>هوا به راحتی از بین منافذ نوار عبور می کند &gt;&gt;&gt; اگر نوار خیس شود به سرعت خشک می گردد</a:t>
            </a:r>
            <a:r>
              <a:rPr lang="fa-IR" dirty="0" smtClean="0">
                <a:cs typeface="B Mitra" pitchFamily="2" charset="-78"/>
              </a:rPr>
              <a:t>. نباید برای خشک کردن نوار از وسایل حرارتی استفاده کرد.</a:t>
            </a:r>
          </a:p>
          <a:p>
            <a:pPr algn="r" rtl="1"/>
            <a:endParaRPr lang="fa-IR" dirty="0">
              <a:cs typeface="B Mitra" pitchFamily="2" charset="-78"/>
            </a:endParaRPr>
          </a:p>
          <a:p>
            <a:pPr algn="r" rtl="1"/>
            <a:r>
              <a:rPr lang="fa-IR" dirty="0" smtClean="0">
                <a:cs typeface="B Mitra" pitchFamily="2" charset="-78"/>
              </a:rPr>
              <a:t>در هنگام استفاده هیچ روغن یا رطوبتی نباید روی پوست بدن باشد.</a:t>
            </a:r>
          </a:p>
          <a:p>
            <a:pPr algn="r" rtl="1"/>
            <a:endParaRPr lang="fa-IR" dirty="0">
              <a:cs typeface="B Mitra" pitchFamily="2" charset="-78"/>
            </a:endParaRPr>
          </a:p>
          <a:p>
            <a:pPr algn="r" rtl="1"/>
            <a:r>
              <a:rPr lang="fa-IR" dirty="0" smtClean="0">
                <a:cs typeface="B Mitra" pitchFamily="2" charset="-78"/>
              </a:rPr>
              <a:t>پس از برداشتن نوار هیچگونه چسبی بر روی بدن نمی ماند.</a:t>
            </a:r>
          </a:p>
          <a:p>
            <a:pPr algn="r" rtl="1"/>
            <a:endParaRPr lang="fa-IR" dirty="0">
              <a:cs typeface="B Mitra" pitchFamily="2" charset="-78"/>
            </a:endParaRPr>
          </a:p>
          <a:p>
            <a:pPr algn="r" rtl="1"/>
            <a:endParaRPr lang="fa-IR" dirty="0" smtClean="0">
              <a:cs typeface="B Mitra" pitchFamily="2" charset="-78"/>
            </a:endParaRPr>
          </a:p>
        </p:txBody>
      </p:sp>
    </p:spTree>
    <p:extLst>
      <p:ext uri="{BB962C8B-B14F-4D97-AF65-F5344CB8AC3E}">
        <p14:creationId xmlns:p14="http://schemas.microsoft.com/office/powerpoint/2010/main" val="39341377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latin typeface="Arial Black" pitchFamily="34" charset="0"/>
              </a:rPr>
              <a:t>Sub Deltoid Bursitis</a:t>
            </a:r>
            <a:endParaRPr lang="en-US" b="1" dirty="0">
              <a:solidFill>
                <a:schemeClr val="accent1">
                  <a:lumMod val="75000"/>
                </a:schemeClr>
              </a:solidFill>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712" y="1421187"/>
            <a:ext cx="1384688" cy="230781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421187"/>
            <a:ext cx="1752600" cy="230781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626" y="1421187"/>
            <a:ext cx="1742774" cy="23078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6195" y="1421187"/>
            <a:ext cx="1201805" cy="230781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4296" y="1427718"/>
            <a:ext cx="1798704" cy="2301283"/>
          </a:xfrm>
          <a:prstGeom prst="rect">
            <a:avLst/>
          </a:prstGeom>
        </p:spPr>
      </p:pic>
      <p:sp>
        <p:nvSpPr>
          <p:cNvPr id="9" name="TextBox 8"/>
          <p:cNvSpPr txBox="1"/>
          <p:nvPr/>
        </p:nvSpPr>
        <p:spPr>
          <a:xfrm>
            <a:off x="1379706" y="3359669"/>
            <a:ext cx="312906" cy="369332"/>
          </a:xfrm>
          <a:prstGeom prst="rect">
            <a:avLst/>
          </a:prstGeom>
          <a:noFill/>
        </p:spPr>
        <p:txBody>
          <a:bodyPr wrap="none" rtlCol="0">
            <a:spAutoFit/>
          </a:bodyPr>
          <a:lstStyle/>
          <a:p>
            <a:r>
              <a:rPr lang="en-US" dirty="0" smtClean="0"/>
              <a:t>1</a:t>
            </a:r>
            <a:endParaRPr lang="en-US" dirty="0"/>
          </a:p>
        </p:txBody>
      </p:sp>
      <p:sp>
        <p:nvSpPr>
          <p:cNvPr id="10" name="TextBox 9"/>
          <p:cNvSpPr txBox="1"/>
          <p:nvPr/>
        </p:nvSpPr>
        <p:spPr>
          <a:xfrm>
            <a:off x="3268494" y="3359669"/>
            <a:ext cx="312906" cy="369332"/>
          </a:xfrm>
          <a:prstGeom prst="rect">
            <a:avLst/>
          </a:prstGeom>
          <a:noFill/>
        </p:spPr>
        <p:txBody>
          <a:bodyPr wrap="none" rtlCol="0">
            <a:spAutoFit/>
          </a:bodyPr>
          <a:lstStyle/>
          <a:p>
            <a:r>
              <a:rPr lang="en-US" dirty="0" smtClean="0"/>
              <a:t>2</a:t>
            </a:r>
            <a:endParaRPr lang="en-US" dirty="0"/>
          </a:p>
        </p:txBody>
      </p:sp>
      <p:sp>
        <p:nvSpPr>
          <p:cNvPr id="11" name="TextBox 10"/>
          <p:cNvSpPr txBox="1"/>
          <p:nvPr/>
        </p:nvSpPr>
        <p:spPr>
          <a:xfrm>
            <a:off x="5173494" y="3359669"/>
            <a:ext cx="312906" cy="369332"/>
          </a:xfrm>
          <a:prstGeom prst="rect">
            <a:avLst/>
          </a:prstGeom>
          <a:noFill/>
        </p:spPr>
        <p:txBody>
          <a:bodyPr wrap="none" rtlCol="0">
            <a:spAutoFit/>
          </a:bodyPr>
          <a:lstStyle/>
          <a:p>
            <a:r>
              <a:rPr lang="en-US" dirty="0" smtClean="0"/>
              <a:t>3</a:t>
            </a:r>
            <a:endParaRPr lang="en-US" dirty="0"/>
          </a:p>
        </p:txBody>
      </p:sp>
      <p:sp>
        <p:nvSpPr>
          <p:cNvPr id="12" name="TextBox 11"/>
          <p:cNvSpPr txBox="1"/>
          <p:nvPr/>
        </p:nvSpPr>
        <p:spPr>
          <a:xfrm>
            <a:off x="6545094" y="3359669"/>
            <a:ext cx="312906" cy="369332"/>
          </a:xfrm>
          <a:prstGeom prst="rect">
            <a:avLst/>
          </a:prstGeom>
          <a:noFill/>
        </p:spPr>
        <p:txBody>
          <a:bodyPr wrap="none" rtlCol="0">
            <a:spAutoFit/>
          </a:bodyPr>
          <a:lstStyle/>
          <a:p>
            <a:r>
              <a:rPr lang="en-US" dirty="0" smtClean="0"/>
              <a:t>4</a:t>
            </a:r>
            <a:endParaRPr lang="en-US" dirty="0"/>
          </a:p>
        </p:txBody>
      </p:sp>
      <p:sp>
        <p:nvSpPr>
          <p:cNvPr id="13" name="TextBox 12"/>
          <p:cNvSpPr txBox="1"/>
          <p:nvPr/>
        </p:nvSpPr>
        <p:spPr>
          <a:xfrm>
            <a:off x="8450094" y="3359669"/>
            <a:ext cx="312906" cy="369332"/>
          </a:xfrm>
          <a:prstGeom prst="rect">
            <a:avLst/>
          </a:prstGeom>
          <a:noFill/>
        </p:spPr>
        <p:txBody>
          <a:bodyPr wrap="none" rtlCol="0">
            <a:spAutoFit/>
          </a:bodyPr>
          <a:lstStyle/>
          <a:p>
            <a:r>
              <a:rPr lang="en-US" dirty="0" smtClean="0"/>
              <a:t>5</a:t>
            </a:r>
            <a:endParaRPr lang="en-US" dirty="0"/>
          </a:p>
        </p:txBody>
      </p:sp>
      <p:sp>
        <p:nvSpPr>
          <p:cNvPr id="14" name="TextBox 13"/>
          <p:cNvSpPr txBox="1"/>
          <p:nvPr/>
        </p:nvSpPr>
        <p:spPr>
          <a:xfrm>
            <a:off x="533400" y="4114800"/>
            <a:ext cx="7772400" cy="2031325"/>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برش به صورت </a:t>
            </a:r>
            <a:r>
              <a:rPr lang="en-US" b="1" dirty="0" smtClean="0">
                <a:cs typeface="B Mitra" pitchFamily="2" charset="-78"/>
              </a:rPr>
              <a:t>Web</a:t>
            </a:r>
            <a:r>
              <a:rPr lang="fa-IR" b="1" dirty="0" smtClean="0">
                <a:cs typeface="B Mitra" pitchFamily="2" charset="-78"/>
              </a:rPr>
              <a:t> می باشد.</a:t>
            </a:r>
          </a:p>
          <a:p>
            <a:pPr marL="285750" indent="-285750" algn="r" rtl="1">
              <a:buFont typeface="Wingdings" pitchFamily="2" charset="2"/>
              <a:buChar char="v"/>
            </a:pPr>
            <a:r>
              <a:rPr lang="fa-IR" b="1" dirty="0" smtClean="0">
                <a:cs typeface="B Mitra" pitchFamily="2" charset="-78"/>
              </a:rPr>
              <a:t>در بورسها وضعیت مفصل در مید پوزیسیون قرار می گیرد.</a:t>
            </a:r>
          </a:p>
          <a:p>
            <a:pPr marL="285750" indent="-285750" algn="r" rtl="1">
              <a:buFont typeface="Wingdings" pitchFamily="2" charset="2"/>
              <a:buChar char="v"/>
            </a:pPr>
            <a:r>
              <a:rPr lang="fa-IR" b="1" dirty="0" smtClean="0">
                <a:cs typeface="B Mitra" pitchFamily="2" charset="-78"/>
              </a:rPr>
              <a:t>پایه را روی توبروزیته دلتوئید می زنید، پایه تنشن </a:t>
            </a:r>
            <a:r>
              <a:rPr lang="en-US" b="1" dirty="0" smtClean="0">
                <a:cs typeface="B Mitra" pitchFamily="2" charset="-78"/>
              </a:rPr>
              <a:t>off</a:t>
            </a:r>
            <a:r>
              <a:rPr lang="fa-IR" b="1" dirty="0" smtClean="0">
                <a:cs typeface="B Mitra" pitchFamily="2" charset="-78"/>
              </a:rPr>
              <a:t> است.</a:t>
            </a:r>
          </a:p>
          <a:p>
            <a:pPr marL="285750" indent="-285750" algn="r" rtl="1">
              <a:buFont typeface="Wingdings" pitchFamily="2" charset="2"/>
              <a:buChar char="v"/>
            </a:pPr>
            <a:r>
              <a:rPr lang="fa-IR" b="1" dirty="0" smtClean="0">
                <a:cs typeface="B Mitra" pitchFamily="2" charset="-78"/>
              </a:rPr>
              <a:t>تنشن هر یک از دم ها 50% است.</a:t>
            </a:r>
          </a:p>
          <a:p>
            <a:pPr marL="285750" indent="-285750" algn="r" rtl="1">
              <a:buFont typeface="Wingdings" pitchFamily="2" charset="2"/>
              <a:buChar char="v"/>
            </a:pPr>
            <a:r>
              <a:rPr lang="fa-IR" b="1" dirty="0" smtClean="0">
                <a:cs typeface="B Mitra" pitchFamily="2" charset="-78"/>
              </a:rPr>
              <a:t>در انتها مجددا تنشن </a:t>
            </a:r>
            <a:r>
              <a:rPr lang="en-US" b="1" dirty="0" smtClean="0">
                <a:cs typeface="B Mitra" pitchFamily="2" charset="-78"/>
              </a:rPr>
              <a:t>off</a:t>
            </a:r>
            <a:r>
              <a:rPr lang="fa-IR" b="1" dirty="0" smtClean="0">
                <a:cs typeface="B Mitra" pitchFamily="2" charset="-78"/>
              </a:rPr>
              <a:t> می باشد.</a:t>
            </a:r>
          </a:p>
          <a:p>
            <a:pPr marL="285750" indent="-285750" algn="r" rtl="1">
              <a:buFont typeface="Wingdings" pitchFamily="2" charset="2"/>
              <a:buChar char="v"/>
            </a:pPr>
            <a:r>
              <a:rPr lang="fa-IR" b="1" dirty="0" smtClean="0">
                <a:cs typeface="B Mitra" pitchFamily="2" charset="-78"/>
              </a:rPr>
              <a:t>در انتها استریپ ها را از یکدیگر دور کنید و یک لمس نهایی خوب انجام دهید.</a:t>
            </a:r>
          </a:p>
          <a:p>
            <a:pPr marL="285750" indent="-285750" algn="r" rtl="1">
              <a:buFont typeface="Wingdings" pitchFamily="2" charset="2"/>
              <a:buChar char="v"/>
            </a:pPr>
            <a:r>
              <a:rPr lang="fa-IR" b="1" dirty="0" smtClean="0">
                <a:cs typeface="B Mitra" pitchFamily="2" charset="-78"/>
              </a:rPr>
              <a:t>می توان برای تقویت بیشتر نوارها از تکنیک </a:t>
            </a:r>
            <a:r>
              <a:rPr lang="en-US" b="1" dirty="0" err="1" smtClean="0">
                <a:cs typeface="B Mitra" pitchFamily="2" charset="-78"/>
              </a:rPr>
              <a:t>Criss</a:t>
            </a:r>
            <a:r>
              <a:rPr lang="en-US" b="1" dirty="0" smtClean="0">
                <a:cs typeface="B Mitra" pitchFamily="2" charset="-78"/>
              </a:rPr>
              <a:t> Cross</a:t>
            </a:r>
            <a:r>
              <a:rPr lang="fa-IR" b="1" dirty="0" smtClean="0">
                <a:cs typeface="B Mitra" pitchFamily="2" charset="-78"/>
              </a:rPr>
              <a:t> استفاده کرد.</a:t>
            </a:r>
          </a:p>
        </p:txBody>
      </p:sp>
    </p:spTree>
    <p:extLst>
      <p:ext uri="{BB962C8B-B14F-4D97-AF65-F5344CB8AC3E}">
        <p14:creationId xmlns:p14="http://schemas.microsoft.com/office/powerpoint/2010/main" val="41614402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n-US" sz="5400" dirty="0" smtClean="0">
                <a:latin typeface="Turtles" pitchFamily="2" charset="0"/>
              </a:rPr>
              <a:t>Elbow </a:t>
            </a:r>
            <a:r>
              <a:rPr lang="en-US" sz="5400" dirty="0" err="1" smtClean="0">
                <a:latin typeface="Turtles" pitchFamily="2" charset="0"/>
              </a:rPr>
              <a:t>Kinesio</a:t>
            </a:r>
            <a:r>
              <a:rPr lang="en-US" sz="5400" dirty="0" smtClean="0">
                <a:latin typeface="Turtles" pitchFamily="2" charset="0"/>
              </a:rPr>
              <a:t> Taping Techniques</a:t>
            </a:r>
            <a:endParaRPr lang="en-US" sz="5400" dirty="0">
              <a:latin typeface="Turtles" pitchFamily="2" charset="0"/>
            </a:endParaRPr>
          </a:p>
        </p:txBody>
      </p:sp>
      <p:sp>
        <p:nvSpPr>
          <p:cNvPr id="5" name="Text Placeholder 2"/>
          <p:cNvSpPr>
            <a:spLocks noGrp="1"/>
          </p:cNvSpPr>
          <p:nvPr>
            <p:ph idx="1"/>
          </p:nvPr>
        </p:nvSpPr>
        <p:spPr>
          <a:xfrm>
            <a:off x="457200" y="2133600"/>
            <a:ext cx="8229600" cy="4572000"/>
          </a:xfrm>
        </p:spPr>
        <p:txBody>
          <a:bodyPr>
            <a:normAutofit/>
          </a:bodyPr>
          <a:lstStyle/>
          <a:p>
            <a:pPr marL="512064" indent="-457200">
              <a:buFont typeface="Wingdings 2"/>
              <a:buAutoNum type="arabicPeriod"/>
            </a:pP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Hyper Extension</a:t>
            </a:r>
          </a:p>
          <a:p>
            <a:pPr marL="512064" indent="-457200">
              <a:buAutoNum type="arabicPeriod"/>
            </a:pPr>
            <a:r>
              <a:rPr lang="en-US" sz="3200" dirty="0" smtClean="0">
                <a:solidFill>
                  <a:schemeClr val="accent5">
                    <a:lumMod val="40000"/>
                    <a:lumOff val="60000"/>
                  </a:schemeClr>
                </a:solidFill>
                <a:latin typeface="Arial Black" pitchFamily="34" charset="0"/>
              </a:rPr>
              <a:t>Valgus Laxity</a:t>
            </a:r>
          </a:p>
          <a:p>
            <a:pPr marL="512064" indent="-457200">
              <a:buAutoNum type="arabicPeriod"/>
            </a:pPr>
            <a:r>
              <a:rPr lang="en-US" sz="3200" dirty="0" smtClean="0">
                <a:solidFill>
                  <a:schemeClr val="accent5">
                    <a:lumMod val="40000"/>
                    <a:lumOff val="60000"/>
                  </a:schemeClr>
                </a:solidFill>
                <a:latin typeface="Arial Black" pitchFamily="34" charset="0"/>
              </a:rPr>
              <a:t>Biceps </a:t>
            </a:r>
            <a:r>
              <a:rPr lang="en-US" sz="3200" dirty="0" err="1" smtClean="0">
                <a:solidFill>
                  <a:schemeClr val="accent5">
                    <a:lumMod val="40000"/>
                    <a:lumOff val="60000"/>
                  </a:schemeClr>
                </a:solidFill>
                <a:latin typeface="Arial Black" pitchFamily="34" charset="0"/>
              </a:rPr>
              <a:t>Teno</a:t>
            </a:r>
            <a:r>
              <a:rPr lang="en-US" sz="3200" dirty="0" smtClean="0">
                <a:solidFill>
                  <a:schemeClr val="accent5">
                    <a:lumMod val="40000"/>
                    <a:lumOff val="60000"/>
                  </a:schemeClr>
                </a:solidFill>
                <a:latin typeface="Arial Black" pitchFamily="34" charset="0"/>
              </a:rPr>
              <a:t> </a:t>
            </a:r>
            <a:r>
              <a:rPr lang="en-US" sz="3200" dirty="0" err="1" smtClean="0">
                <a:solidFill>
                  <a:schemeClr val="accent5">
                    <a:lumMod val="40000"/>
                    <a:lumOff val="60000"/>
                  </a:schemeClr>
                </a:solidFill>
                <a:latin typeface="Arial Black" pitchFamily="34" charset="0"/>
              </a:rPr>
              <a:t>Synovitis</a:t>
            </a:r>
            <a:endParaRPr lang="en-US" sz="3200" dirty="0" smtClean="0">
              <a:solidFill>
                <a:schemeClr val="accent5">
                  <a:lumMod val="40000"/>
                  <a:lumOff val="60000"/>
                </a:schemeClr>
              </a:solidFill>
              <a:latin typeface="Arial Black" pitchFamily="34" charset="0"/>
            </a:endParaRPr>
          </a:p>
          <a:p>
            <a:pPr marL="512064" indent="-457200">
              <a:buAutoNum type="arabicPeriod"/>
            </a:pPr>
            <a:r>
              <a:rPr lang="en-US" sz="3200" dirty="0" smtClean="0">
                <a:solidFill>
                  <a:schemeClr val="accent5">
                    <a:lumMod val="40000"/>
                    <a:lumOff val="60000"/>
                  </a:schemeClr>
                </a:solidFill>
                <a:latin typeface="Arial Black" pitchFamily="34" charset="0"/>
              </a:rPr>
              <a:t>Olecranon Bursitis</a:t>
            </a:r>
          </a:p>
          <a:p>
            <a:pPr marL="512064" indent="-457200">
              <a:buAutoNum type="arabicPeriod"/>
            </a:pPr>
            <a:r>
              <a:rPr lang="en-US" sz="3200" dirty="0" smtClean="0">
                <a:solidFill>
                  <a:schemeClr val="accent5">
                    <a:lumMod val="40000"/>
                    <a:lumOff val="60000"/>
                  </a:schemeClr>
                </a:solidFill>
                <a:latin typeface="Arial Black" pitchFamily="34" charset="0"/>
              </a:rPr>
              <a:t>Lateral </a:t>
            </a:r>
            <a:r>
              <a:rPr lang="en-US" sz="3200" dirty="0" err="1" smtClean="0">
                <a:solidFill>
                  <a:schemeClr val="accent5">
                    <a:lumMod val="40000"/>
                    <a:lumOff val="60000"/>
                  </a:schemeClr>
                </a:solidFill>
                <a:latin typeface="Arial Black" pitchFamily="34" charset="0"/>
              </a:rPr>
              <a:t>Epicondylitis</a:t>
            </a:r>
            <a:r>
              <a:rPr lang="en-US" sz="3200" dirty="0" smtClean="0">
                <a:solidFill>
                  <a:schemeClr val="accent5">
                    <a:lumMod val="40000"/>
                    <a:lumOff val="60000"/>
                  </a:schemeClr>
                </a:solidFill>
                <a:latin typeface="Arial Black" pitchFamily="34" charset="0"/>
              </a:rPr>
              <a:t> (Tennis Elbow)</a:t>
            </a:r>
          </a:p>
          <a:p>
            <a:pPr marL="512064" indent="-457200">
              <a:buAutoNum type="arabicPeriod"/>
            </a:pPr>
            <a:endParaRPr lang="en-US" dirty="0" smtClean="0"/>
          </a:p>
          <a:p>
            <a:pPr marL="512064" indent="-457200">
              <a:buAutoNum type="arabicPeriod"/>
            </a:pPr>
            <a:endParaRPr lang="en-US" dirty="0"/>
          </a:p>
        </p:txBody>
      </p:sp>
    </p:spTree>
    <p:extLst>
      <p:ext uri="{BB962C8B-B14F-4D97-AF65-F5344CB8AC3E}">
        <p14:creationId xmlns:p14="http://schemas.microsoft.com/office/powerpoint/2010/main" val="27550729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Elbow Hyper Extension</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371600"/>
            <a:ext cx="3907450" cy="302274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505590"/>
            <a:ext cx="1828572" cy="212381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4495800"/>
            <a:ext cx="2002450" cy="2123810"/>
          </a:xfrm>
          <a:prstGeom prst="rect">
            <a:avLst/>
          </a:prstGeom>
        </p:spPr>
      </p:pic>
      <p:sp>
        <p:nvSpPr>
          <p:cNvPr id="7" name="TextBox 6"/>
          <p:cNvSpPr txBox="1"/>
          <p:nvPr/>
        </p:nvSpPr>
        <p:spPr>
          <a:xfrm>
            <a:off x="4572000" y="2514600"/>
            <a:ext cx="4191000" cy="2862322"/>
          </a:xfrm>
          <a:prstGeom prst="rect">
            <a:avLst/>
          </a:prstGeom>
          <a:noFill/>
        </p:spPr>
        <p:txBody>
          <a:bodyPr wrap="square" rtlCol="0">
            <a:spAutoFit/>
          </a:bodyPr>
          <a:lstStyle/>
          <a:p>
            <a:pPr marL="285750" indent="-285750" algn="r" rtl="1">
              <a:buFont typeface="Wingdings" pitchFamily="2" charset="2"/>
              <a:buChar char="v"/>
            </a:pPr>
            <a:r>
              <a:rPr lang="fa-IR" sz="2000" b="1" dirty="0" smtClean="0">
                <a:cs typeface="B Mitra" pitchFamily="2" charset="-78"/>
              </a:rPr>
              <a:t>تکنیک </a:t>
            </a:r>
            <a:r>
              <a:rPr lang="en-US" sz="2000" b="1" dirty="0" smtClean="0">
                <a:cs typeface="B Mitra" pitchFamily="2" charset="-78"/>
              </a:rPr>
              <a:t>Functional Application</a:t>
            </a:r>
            <a:endParaRPr lang="fa-IR" sz="2000" b="1" dirty="0" smtClean="0">
              <a:cs typeface="B Mitra" pitchFamily="2" charset="-78"/>
            </a:endParaRPr>
          </a:p>
          <a:p>
            <a:pPr marL="285750" indent="-285750" algn="r" rtl="1">
              <a:buFont typeface="Wingdings" pitchFamily="2" charset="2"/>
              <a:buChar char="v"/>
            </a:pPr>
            <a:r>
              <a:rPr lang="fa-IR" sz="2000" b="1" dirty="0" smtClean="0">
                <a:cs typeface="B Mitra" pitchFamily="2" charset="-78"/>
              </a:rPr>
              <a:t>برش </a:t>
            </a:r>
            <a:r>
              <a:rPr lang="en-US" sz="2000" b="1" dirty="0" smtClean="0">
                <a:cs typeface="B Mitra" pitchFamily="2" charset="-78"/>
              </a:rPr>
              <a:t>I Strip</a:t>
            </a:r>
            <a:endParaRPr lang="fa-IR" sz="2000" b="1" dirty="0" smtClean="0">
              <a:cs typeface="B Mitra" pitchFamily="2" charset="-78"/>
            </a:endParaRPr>
          </a:p>
          <a:p>
            <a:pPr marL="285750" indent="-285750" algn="r" rtl="1">
              <a:buFont typeface="Wingdings" pitchFamily="2" charset="2"/>
              <a:buChar char="v"/>
            </a:pPr>
            <a:r>
              <a:rPr lang="fa-IR" sz="2000" b="1" dirty="0" smtClean="0">
                <a:cs typeface="B Mitra" pitchFamily="2" charset="-78"/>
              </a:rPr>
              <a:t>پایه را 4 اینچ پایین تر از خط مفصلی آرنج ببندید.</a:t>
            </a:r>
          </a:p>
          <a:p>
            <a:pPr marL="285750" indent="-285750" algn="r" rtl="1">
              <a:buFont typeface="Wingdings" pitchFamily="2" charset="2"/>
              <a:buChar char="v"/>
            </a:pPr>
            <a:r>
              <a:rPr lang="fa-IR" sz="2000" b="1" dirty="0" smtClean="0">
                <a:cs typeface="B Mitra" pitchFamily="2" charset="-78"/>
              </a:rPr>
              <a:t>بسته به محدودیتی که می خواهید میانه را کشش دهید.</a:t>
            </a:r>
          </a:p>
          <a:p>
            <a:pPr marL="285750" indent="-285750" algn="r" rtl="1">
              <a:buFont typeface="Wingdings" pitchFamily="2" charset="2"/>
              <a:buChar char="v"/>
            </a:pPr>
            <a:r>
              <a:rPr lang="fa-IR" sz="2000" b="1" dirty="0" smtClean="0">
                <a:cs typeface="B Mitra" pitchFamily="2" charset="-78"/>
              </a:rPr>
              <a:t>در انتها تنشن </a:t>
            </a:r>
            <a:r>
              <a:rPr lang="en-US" sz="2000" b="1" dirty="0" smtClean="0">
                <a:cs typeface="B Mitra" pitchFamily="2" charset="-78"/>
              </a:rPr>
              <a:t>off</a:t>
            </a:r>
            <a:r>
              <a:rPr lang="fa-IR" sz="2000" b="1" dirty="0" smtClean="0">
                <a:cs typeface="B Mitra" pitchFamily="2" charset="-78"/>
              </a:rPr>
              <a:t> می باشد.</a:t>
            </a:r>
          </a:p>
          <a:p>
            <a:pPr marL="285750" indent="-285750" algn="r" rtl="1">
              <a:buFont typeface="Wingdings" pitchFamily="2" charset="2"/>
              <a:buChar char="v"/>
            </a:pPr>
            <a:r>
              <a:rPr lang="fa-IR" sz="2000" b="1" dirty="0" smtClean="0">
                <a:cs typeface="B Mitra" pitchFamily="2" charset="-78"/>
              </a:rPr>
              <a:t>همزمان با اکستند کردن آرنج نوار را لمس کنید.</a:t>
            </a:r>
            <a:endParaRPr lang="en-US" sz="2000" b="1" dirty="0">
              <a:cs typeface="B Mitra" pitchFamily="2" charset="-78"/>
            </a:endParaRPr>
          </a:p>
        </p:txBody>
      </p:sp>
    </p:spTree>
    <p:extLst>
      <p:ext uri="{BB962C8B-B14F-4D97-AF65-F5344CB8AC3E}">
        <p14:creationId xmlns:p14="http://schemas.microsoft.com/office/powerpoint/2010/main" val="30329505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Valgus Laxity</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524000"/>
            <a:ext cx="2362200" cy="225772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4937" y="1524000"/>
            <a:ext cx="2451463" cy="22447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6378" y="1524000"/>
            <a:ext cx="2699422" cy="224478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3834808"/>
            <a:ext cx="1447800" cy="2794592"/>
          </a:xfrm>
          <a:prstGeom prst="rect">
            <a:avLst/>
          </a:prstGeom>
        </p:spPr>
      </p:pic>
      <p:sp>
        <p:nvSpPr>
          <p:cNvPr id="8" name="TextBox 7"/>
          <p:cNvSpPr txBox="1"/>
          <p:nvPr/>
        </p:nvSpPr>
        <p:spPr>
          <a:xfrm>
            <a:off x="2587493" y="3423328"/>
            <a:ext cx="311304" cy="369332"/>
          </a:xfrm>
          <a:prstGeom prst="rect">
            <a:avLst/>
          </a:prstGeom>
          <a:noFill/>
        </p:spPr>
        <p:txBody>
          <a:bodyPr wrap="none" rtlCol="0">
            <a:spAutoFit/>
          </a:bodyPr>
          <a:lstStyle/>
          <a:p>
            <a:r>
              <a:rPr lang="fa-IR" dirty="0" smtClean="0"/>
              <a:t>1</a:t>
            </a:r>
            <a:endParaRPr lang="en-US" dirty="0"/>
          </a:p>
        </p:txBody>
      </p:sp>
      <p:sp>
        <p:nvSpPr>
          <p:cNvPr id="9" name="TextBox 8"/>
          <p:cNvSpPr txBox="1"/>
          <p:nvPr/>
        </p:nvSpPr>
        <p:spPr>
          <a:xfrm>
            <a:off x="5145691" y="3399450"/>
            <a:ext cx="311304" cy="369332"/>
          </a:xfrm>
          <a:prstGeom prst="rect">
            <a:avLst/>
          </a:prstGeom>
          <a:noFill/>
        </p:spPr>
        <p:txBody>
          <a:bodyPr wrap="none" rtlCol="0">
            <a:spAutoFit/>
          </a:bodyPr>
          <a:lstStyle/>
          <a:p>
            <a:r>
              <a:rPr lang="fa-IR" dirty="0" smtClean="0"/>
              <a:t>2</a:t>
            </a:r>
            <a:endParaRPr lang="en-US" dirty="0"/>
          </a:p>
        </p:txBody>
      </p:sp>
      <p:sp>
        <p:nvSpPr>
          <p:cNvPr id="10" name="TextBox 9"/>
          <p:cNvSpPr txBox="1"/>
          <p:nvPr/>
        </p:nvSpPr>
        <p:spPr>
          <a:xfrm>
            <a:off x="7994496" y="3375970"/>
            <a:ext cx="311304" cy="369332"/>
          </a:xfrm>
          <a:prstGeom prst="rect">
            <a:avLst/>
          </a:prstGeom>
          <a:noFill/>
        </p:spPr>
        <p:txBody>
          <a:bodyPr wrap="none" rtlCol="0">
            <a:spAutoFit/>
          </a:bodyPr>
          <a:lstStyle/>
          <a:p>
            <a:r>
              <a:rPr lang="fa-IR" dirty="0" smtClean="0"/>
              <a:t>3</a:t>
            </a:r>
            <a:endParaRPr lang="en-US" dirty="0"/>
          </a:p>
        </p:txBody>
      </p:sp>
      <p:sp>
        <p:nvSpPr>
          <p:cNvPr id="11" name="TextBox 10"/>
          <p:cNvSpPr txBox="1"/>
          <p:nvPr/>
        </p:nvSpPr>
        <p:spPr>
          <a:xfrm>
            <a:off x="1660085" y="6279271"/>
            <a:ext cx="311304" cy="369332"/>
          </a:xfrm>
          <a:prstGeom prst="rect">
            <a:avLst/>
          </a:prstGeom>
          <a:noFill/>
        </p:spPr>
        <p:txBody>
          <a:bodyPr wrap="none" rtlCol="0">
            <a:spAutoFit/>
          </a:bodyPr>
          <a:lstStyle/>
          <a:p>
            <a:r>
              <a:rPr lang="fa-IR" dirty="0" smtClean="0"/>
              <a:t>4</a:t>
            </a:r>
            <a:endParaRPr lang="en-US" dirty="0"/>
          </a:p>
        </p:txBody>
      </p:sp>
      <p:sp>
        <p:nvSpPr>
          <p:cNvPr id="12" name="TextBox 11"/>
          <p:cNvSpPr txBox="1"/>
          <p:nvPr/>
        </p:nvSpPr>
        <p:spPr>
          <a:xfrm>
            <a:off x="2133600" y="4114800"/>
            <a:ext cx="6172200" cy="2585323"/>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در اثر یک استرس والگوس، لیگامان داخلی طرفی کشیده می شود.</a:t>
            </a:r>
          </a:p>
          <a:p>
            <a:pPr marL="285750" indent="-285750" algn="r" rtl="1">
              <a:buFont typeface="Wingdings" pitchFamily="2" charset="2"/>
              <a:buChar char="v"/>
            </a:pPr>
            <a:r>
              <a:rPr lang="fa-IR" b="1" dirty="0" smtClean="0">
                <a:solidFill>
                  <a:srgbClr val="FFC000"/>
                </a:solidFill>
                <a:cs typeface="B Mitra" pitchFamily="2" charset="-78"/>
              </a:rPr>
              <a:t>برش </a:t>
            </a:r>
            <a:r>
              <a:rPr lang="en-US" b="1" dirty="0" smtClean="0">
                <a:solidFill>
                  <a:srgbClr val="FFC000"/>
                </a:solidFill>
                <a:cs typeface="B Mitra" pitchFamily="2" charset="-78"/>
              </a:rPr>
              <a:t>I Strip</a:t>
            </a:r>
            <a:r>
              <a:rPr lang="fa-IR" b="1" dirty="0" smtClean="0">
                <a:solidFill>
                  <a:srgbClr val="FFC000"/>
                </a:solidFill>
                <a:cs typeface="B Mitra" pitchFamily="2" charset="-78"/>
              </a:rPr>
              <a:t> استفاده می شود.</a:t>
            </a:r>
          </a:p>
          <a:p>
            <a:pPr marL="285750" indent="-285750" algn="r" rtl="1">
              <a:buFont typeface="Wingdings" pitchFamily="2" charset="2"/>
              <a:buChar char="v"/>
            </a:pPr>
            <a:r>
              <a:rPr lang="fa-IR" b="1" dirty="0" smtClean="0">
                <a:cs typeface="B Mitra" pitchFamily="2" charset="-78"/>
              </a:rPr>
              <a:t>پایه نوار تنشن </a:t>
            </a:r>
            <a:r>
              <a:rPr lang="en-US" b="1" dirty="0" smtClean="0">
                <a:cs typeface="B Mitra" pitchFamily="2" charset="-78"/>
              </a:rPr>
              <a:t>off</a:t>
            </a:r>
            <a:r>
              <a:rPr lang="fa-IR" b="1" dirty="0" smtClean="0">
                <a:cs typeface="B Mitra" pitchFamily="2" charset="-78"/>
              </a:rPr>
              <a:t> است در روی مفصل اکستند.</a:t>
            </a:r>
          </a:p>
          <a:p>
            <a:pPr marL="285750" indent="-285750" algn="r" rtl="1">
              <a:buFont typeface="Wingdings" pitchFamily="2" charset="2"/>
              <a:buChar char="v"/>
            </a:pPr>
            <a:r>
              <a:rPr lang="fa-IR" b="1" dirty="0" smtClean="0">
                <a:cs typeface="B Mitra" pitchFamily="2" charset="-78"/>
              </a:rPr>
              <a:t>با یک دست پایه را نگه دارید و با دست دیگر نوار از روی لیگامان طرفی داخلی با </a:t>
            </a:r>
            <a:r>
              <a:rPr lang="fa-IR" b="1" dirty="0" smtClean="0">
                <a:solidFill>
                  <a:schemeClr val="bg1"/>
                </a:solidFill>
                <a:cs typeface="B Mitra" pitchFamily="2" charset="-78"/>
              </a:rPr>
              <a:t>فول تنشن </a:t>
            </a:r>
            <a:r>
              <a:rPr lang="fa-IR" b="1" dirty="0" smtClean="0">
                <a:cs typeface="B Mitra" pitchFamily="2" charset="-78"/>
              </a:rPr>
              <a:t>بکشید </a:t>
            </a:r>
            <a:r>
              <a:rPr lang="fa-IR" b="1" dirty="0" smtClean="0">
                <a:solidFill>
                  <a:schemeClr val="bg1"/>
                </a:solidFill>
                <a:cs typeface="B Mitra" pitchFamily="2" charset="-78"/>
              </a:rPr>
              <a:t>(تکنیک لیگامان/ تاندون)</a:t>
            </a:r>
          </a:p>
          <a:p>
            <a:pPr marL="285750" indent="-285750" algn="r" rtl="1">
              <a:buFont typeface="Wingdings" pitchFamily="2" charset="2"/>
              <a:buChar char="v"/>
            </a:pPr>
            <a:r>
              <a:rPr lang="fa-IR" b="1" dirty="0" smtClean="0">
                <a:cs typeface="B Mitra" pitchFamily="2" charset="-78"/>
              </a:rPr>
              <a:t>یک تاچ سریع انجام دهید و آرنج را خم کنید.</a:t>
            </a:r>
          </a:p>
          <a:p>
            <a:pPr marL="285750" indent="-285750" algn="r" rtl="1">
              <a:buFont typeface="Wingdings" pitchFamily="2" charset="2"/>
              <a:buChar char="v"/>
            </a:pPr>
            <a:r>
              <a:rPr lang="fa-IR" b="1" dirty="0" smtClean="0">
                <a:cs typeface="B Mitra" pitchFamily="2" charset="-78"/>
              </a:rPr>
              <a:t>در انتها نیز تنشن </a:t>
            </a:r>
            <a:r>
              <a:rPr lang="en-US" b="1" dirty="0" smtClean="0">
                <a:cs typeface="B Mitra" pitchFamily="2" charset="-78"/>
              </a:rPr>
              <a:t>off</a:t>
            </a:r>
            <a:r>
              <a:rPr lang="fa-IR" b="1" dirty="0" smtClean="0">
                <a:cs typeface="B Mitra" pitchFamily="2" charset="-78"/>
              </a:rPr>
              <a:t> است.</a:t>
            </a:r>
          </a:p>
          <a:p>
            <a:pPr marL="285750" indent="-285750" algn="r" rtl="1">
              <a:buFont typeface="Wingdings" pitchFamily="2" charset="2"/>
              <a:buChar char="v"/>
            </a:pPr>
            <a:endParaRPr lang="fa-IR" b="1" dirty="0">
              <a:cs typeface="B Mitra" pitchFamily="2" charset="-78"/>
            </a:endParaRPr>
          </a:p>
          <a:p>
            <a:pPr marL="285750" indent="-285750" algn="r" rtl="1">
              <a:buFont typeface="Wingdings" pitchFamily="2" charset="2"/>
              <a:buChar char="v"/>
            </a:pPr>
            <a:r>
              <a:rPr lang="fa-IR" b="1" dirty="0" smtClean="0">
                <a:cs typeface="B Mitra" pitchFamily="2" charset="-78"/>
              </a:rPr>
              <a:t>می توان این تکنیک را با تکنیک هایپراکستانسیون آرنج همزمان بکار برد.</a:t>
            </a:r>
            <a:endParaRPr lang="en-US" b="1" dirty="0">
              <a:cs typeface="B Mitra" pitchFamily="2" charset="-78"/>
            </a:endParaRPr>
          </a:p>
        </p:txBody>
      </p:sp>
    </p:spTree>
    <p:extLst>
      <p:ext uri="{BB962C8B-B14F-4D97-AF65-F5344CB8AC3E}">
        <p14:creationId xmlns:p14="http://schemas.microsoft.com/office/powerpoint/2010/main" val="21336529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Biceps </a:t>
            </a:r>
            <a:r>
              <a:rPr lang="en-US" b="1" dirty="0" err="1" smtClean="0"/>
              <a:t>Teno</a:t>
            </a:r>
            <a:r>
              <a:rPr lang="en-US" b="1" dirty="0" smtClean="0"/>
              <a:t> </a:t>
            </a:r>
            <a:r>
              <a:rPr lang="en-US" b="1" dirty="0" err="1" smtClean="0"/>
              <a:t>synovitis</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405617"/>
            <a:ext cx="2057401" cy="267462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670" y="1447800"/>
            <a:ext cx="1524000" cy="260512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1453842"/>
            <a:ext cx="2971800" cy="259255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4191000"/>
            <a:ext cx="1990517" cy="152371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4191000"/>
            <a:ext cx="1873884" cy="152371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200" y="4191000"/>
            <a:ext cx="1554101" cy="1523714"/>
          </a:xfrm>
          <a:prstGeom prst="rect">
            <a:avLst/>
          </a:prstGeom>
        </p:spPr>
      </p:pic>
      <p:sp>
        <p:nvSpPr>
          <p:cNvPr id="10" name="TextBox 9"/>
          <p:cNvSpPr txBox="1"/>
          <p:nvPr/>
        </p:nvSpPr>
        <p:spPr>
          <a:xfrm>
            <a:off x="1907813" y="3677064"/>
            <a:ext cx="311304" cy="369332"/>
          </a:xfrm>
          <a:prstGeom prst="rect">
            <a:avLst/>
          </a:prstGeom>
          <a:noFill/>
        </p:spPr>
        <p:txBody>
          <a:bodyPr wrap="none" rtlCol="0">
            <a:spAutoFit/>
          </a:bodyPr>
          <a:lstStyle/>
          <a:p>
            <a:r>
              <a:rPr lang="fa-IR" dirty="0" smtClean="0"/>
              <a:t>1</a:t>
            </a:r>
            <a:endParaRPr lang="en-US" dirty="0"/>
          </a:p>
        </p:txBody>
      </p:sp>
      <p:sp>
        <p:nvSpPr>
          <p:cNvPr id="11" name="TextBox 10"/>
          <p:cNvSpPr txBox="1"/>
          <p:nvPr/>
        </p:nvSpPr>
        <p:spPr>
          <a:xfrm>
            <a:off x="3577909" y="3677064"/>
            <a:ext cx="311304" cy="369332"/>
          </a:xfrm>
          <a:prstGeom prst="rect">
            <a:avLst/>
          </a:prstGeom>
          <a:noFill/>
        </p:spPr>
        <p:txBody>
          <a:bodyPr wrap="none" rtlCol="0">
            <a:spAutoFit/>
          </a:bodyPr>
          <a:lstStyle/>
          <a:p>
            <a:r>
              <a:rPr lang="fa-IR" dirty="0" smtClean="0"/>
              <a:t>2</a:t>
            </a:r>
            <a:endParaRPr lang="en-US" dirty="0"/>
          </a:p>
        </p:txBody>
      </p:sp>
      <p:sp>
        <p:nvSpPr>
          <p:cNvPr id="12" name="TextBox 11"/>
          <p:cNvSpPr txBox="1"/>
          <p:nvPr/>
        </p:nvSpPr>
        <p:spPr>
          <a:xfrm>
            <a:off x="6556452" y="3677064"/>
            <a:ext cx="311304" cy="369332"/>
          </a:xfrm>
          <a:prstGeom prst="rect">
            <a:avLst/>
          </a:prstGeom>
          <a:noFill/>
        </p:spPr>
        <p:txBody>
          <a:bodyPr wrap="none" rtlCol="0">
            <a:spAutoFit/>
          </a:bodyPr>
          <a:lstStyle/>
          <a:p>
            <a:r>
              <a:rPr lang="fa-IR" dirty="0" smtClean="0"/>
              <a:t>3</a:t>
            </a:r>
            <a:endParaRPr lang="en-US" dirty="0"/>
          </a:p>
        </p:txBody>
      </p:sp>
      <p:sp>
        <p:nvSpPr>
          <p:cNvPr id="13" name="TextBox 12"/>
          <p:cNvSpPr txBox="1"/>
          <p:nvPr/>
        </p:nvSpPr>
        <p:spPr>
          <a:xfrm>
            <a:off x="1856197" y="5345382"/>
            <a:ext cx="311304" cy="369332"/>
          </a:xfrm>
          <a:prstGeom prst="rect">
            <a:avLst/>
          </a:prstGeom>
          <a:noFill/>
        </p:spPr>
        <p:txBody>
          <a:bodyPr wrap="none" rtlCol="0">
            <a:spAutoFit/>
          </a:bodyPr>
          <a:lstStyle/>
          <a:p>
            <a:r>
              <a:rPr lang="fa-IR" dirty="0" smtClean="0"/>
              <a:t>4</a:t>
            </a:r>
            <a:endParaRPr lang="en-US" dirty="0"/>
          </a:p>
        </p:txBody>
      </p:sp>
      <p:sp>
        <p:nvSpPr>
          <p:cNvPr id="14" name="TextBox 13"/>
          <p:cNvSpPr txBox="1"/>
          <p:nvPr/>
        </p:nvSpPr>
        <p:spPr>
          <a:xfrm>
            <a:off x="3806748" y="5345382"/>
            <a:ext cx="311304" cy="369332"/>
          </a:xfrm>
          <a:prstGeom prst="rect">
            <a:avLst/>
          </a:prstGeom>
          <a:noFill/>
        </p:spPr>
        <p:txBody>
          <a:bodyPr wrap="none" rtlCol="0">
            <a:spAutoFit/>
          </a:bodyPr>
          <a:lstStyle/>
          <a:p>
            <a:r>
              <a:rPr lang="fa-IR" dirty="0" smtClean="0"/>
              <a:t>5</a:t>
            </a:r>
            <a:endParaRPr lang="en-US" dirty="0"/>
          </a:p>
        </p:txBody>
      </p:sp>
      <p:sp>
        <p:nvSpPr>
          <p:cNvPr id="15" name="TextBox 14"/>
          <p:cNvSpPr txBox="1"/>
          <p:nvPr/>
        </p:nvSpPr>
        <p:spPr>
          <a:xfrm>
            <a:off x="5509997" y="5364690"/>
            <a:ext cx="311304" cy="369332"/>
          </a:xfrm>
          <a:prstGeom prst="rect">
            <a:avLst/>
          </a:prstGeom>
          <a:noFill/>
        </p:spPr>
        <p:txBody>
          <a:bodyPr wrap="none" rtlCol="0">
            <a:spAutoFit/>
          </a:bodyPr>
          <a:lstStyle/>
          <a:p>
            <a:r>
              <a:rPr lang="fa-IR" dirty="0" smtClean="0"/>
              <a:t>6</a:t>
            </a:r>
            <a:endParaRPr lang="en-US" dirty="0"/>
          </a:p>
        </p:txBody>
      </p:sp>
      <p:sp>
        <p:nvSpPr>
          <p:cNvPr id="16" name="TextBox 15"/>
          <p:cNvSpPr txBox="1"/>
          <p:nvPr/>
        </p:nvSpPr>
        <p:spPr>
          <a:xfrm>
            <a:off x="6934200" y="1600200"/>
            <a:ext cx="1905000" cy="2308324"/>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در این تکنیک ابتدا باید </a:t>
            </a:r>
            <a:r>
              <a:rPr lang="fa-IR" b="1" dirty="0" smtClean="0">
                <a:solidFill>
                  <a:schemeClr val="bg1">
                    <a:lumMod val="95000"/>
                    <a:lumOff val="5000"/>
                  </a:schemeClr>
                </a:solidFill>
                <a:cs typeface="B Mitra" pitchFamily="2" charset="-78"/>
              </a:rPr>
              <a:t>عضله را مهار </a:t>
            </a:r>
            <a:r>
              <a:rPr lang="fa-IR" b="1" dirty="0" smtClean="0">
                <a:cs typeface="B Mitra" pitchFamily="2" charset="-78"/>
              </a:rPr>
              <a:t>کرد (استراحت)</a:t>
            </a:r>
          </a:p>
          <a:p>
            <a:pPr algn="r" rtl="1"/>
            <a:r>
              <a:rPr lang="en-US" b="1" dirty="0" smtClean="0">
                <a:cs typeface="B Mitra" pitchFamily="2" charset="-78"/>
              </a:rPr>
              <a:t>Ins.&gt;&gt;&gt;Orig.</a:t>
            </a:r>
          </a:p>
          <a:p>
            <a:pPr algn="r" rtl="1"/>
            <a:endParaRPr lang="en-US" b="1" dirty="0">
              <a:cs typeface="B Mitra" pitchFamily="2" charset="-78"/>
            </a:endParaRPr>
          </a:p>
          <a:p>
            <a:pPr marL="285750" indent="-285750" algn="r" rtl="1">
              <a:buFont typeface="Wingdings" pitchFamily="2" charset="2"/>
              <a:buChar char="v"/>
            </a:pPr>
            <a:r>
              <a:rPr lang="fa-IR" b="1" dirty="0" smtClean="0">
                <a:solidFill>
                  <a:srgbClr val="FFC000"/>
                </a:solidFill>
                <a:cs typeface="B Mitra" pitchFamily="2" charset="-78"/>
              </a:rPr>
              <a:t>برش </a:t>
            </a:r>
            <a:r>
              <a:rPr lang="en-US" b="1" dirty="0" smtClean="0">
                <a:solidFill>
                  <a:srgbClr val="FFC000"/>
                </a:solidFill>
                <a:cs typeface="B Mitra" pitchFamily="2" charset="-78"/>
              </a:rPr>
              <a:t>Y</a:t>
            </a:r>
            <a:endParaRPr lang="fa-IR" b="1" dirty="0" smtClean="0">
              <a:solidFill>
                <a:srgbClr val="FFC000"/>
              </a:solidFill>
              <a:cs typeface="B Mitra" pitchFamily="2" charset="-78"/>
            </a:endParaRPr>
          </a:p>
          <a:p>
            <a:pPr marL="285750" indent="-285750" algn="r" rtl="1">
              <a:buFont typeface="Wingdings" pitchFamily="2" charset="2"/>
              <a:buChar char="v"/>
            </a:pPr>
            <a:r>
              <a:rPr lang="en-US" b="1" dirty="0" smtClean="0">
                <a:solidFill>
                  <a:srgbClr val="FFC000"/>
                </a:solidFill>
                <a:cs typeface="B Mitra" pitchFamily="2" charset="-78"/>
              </a:rPr>
              <a:t>Tension on the tail</a:t>
            </a:r>
            <a:endParaRPr lang="en-US" b="1" dirty="0">
              <a:solidFill>
                <a:srgbClr val="FFC000"/>
              </a:solidFill>
              <a:cs typeface="B Mitra" pitchFamily="2" charset="-78"/>
            </a:endParaRPr>
          </a:p>
        </p:txBody>
      </p:sp>
      <p:sp>
        <p:nvSpPr>
          <p:cNvPr id="17" name="TextBox 16"/>
          <p:cNvSpPr txBox="1"/>
          <p:nvPr/>
        </p:nvSpPr>
        <p:spPr>
          <a:xfrm>
            <a:off x="5961017" y="3962400"/>
            <a:ext cx="2895600" cy="1754326"/>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پایه را روی سر رادیوس ببندید.</a:t>
            </a:r>
          </a:p>
          <a:p>
            <a:pPr marL="285750" indent="-285750" algn="r" rtl="1">
              <a:buFont typeface="Wingdings" pitchFamily="2" charset="2"/>
              <a:buChar char="v"/>
            </a:pPr>
            <a:r>
              <a:rPr lang="fa-IR" b="1" dirty="0" smtClean="0">
                <a:cs typeface="B Mitra" pitchFamily="2" charset="-78"/>
              </a:rPr>
              <a:t>کمی عضله را به استرچ ببرید.</a:t>
            </a:r>
          </a:p>
          <a:p>
            <a:pPr marL="285750" indent="-285750" algn="r" rtl="1">
              <a:buFont typeface="Wingdings" pitchFamily="2" charset="2"/>
              <a:buChar char="v"/>
            </a:pPr>
            <a:r>
              <a:rPr lang="fa-IR" b="1" dirty="0" smtClean="0">
                <a:cs typeface="B Mitra" pitchFamily="2" charset="-78"/>
              </a:rPr>
              <a:t>دم داخلی در لبه داخلی بایسپس تا زائده کوراکوئید و دم خارجی در لبه خارجی بالک عضله تا سوپراگلنوئید.</a:t>
            </a:r>
            <a:endParaRPr lang="en-US" b="1" dirty="0">
              <a:cs typeface="B Mitra" pitchFamily="2" charset="-78"/>
            </a:endParaRPr>
          </a:p>
        </p:txBody>
      </p:sp>
      <p:sp>
        <p:nvSpPr>
          <p:cNvPr id="18" name="TextBox 17"/>
          <p:cNvSpPr txBox="1"/>
          <p:nvPr/>
        </p:nvSpPr>
        <p:spPr>
          <a:xfrm>
            <a:off x="228600" y="5638800"/>
            <a:ext cx="8628017" cy="1200329"/>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استفاده از </a:t>
            </a:r>
            <a:r>
              <a:rPr lang="fa-IR" b="1" dirty="0" smtClean="0">
                <a:solidFill>
                  <a:schemeClr val="bg1"/>
                </a:solidFill>
                <a:cs typeface="B Mitra" pitchFamily="2" charset="-78"/>
              </a:rPr>
              <a:t>روش </a:t>
            </a:r>
            <a:r>
              <a:rPr lang="en-US" b="1" dirty="0" smtClean="0">
                <a:solidFill>
                  <a:schemeClr val="bg1"/>
                </a:solidFill>
                <a:cs typeface="B Mitra" pitchFamily="2" charset="-78"/>
              </a:rPr>
              <a:t>Transverse Unloading</a:t>
            </a:r>
            <a:r>
              <a:rPr lang="fa-IR" b="1" dirty="0" smtClean="0">
                <a:solidFill>
                  <a:schemeClr val="bg1"/>
                </a:solidFill>
                <a:cs typeface="B Mitra" pitchFamily="2" charset="-78"/>
              </a:rPr>
              <a:t> سر دراز دوسر بازویی</a:t>
            </a:r>
            <a:r>
              <a:rPr lang="fa-IR" b="1" dirty="0" smtClean="0">
                <a:cs typeface="B Mitra" pitchFamily="2" charset="-78"/>
              </a:rPr>
              <a:t>: که به نوعی محل شروع عضله را تغییر می دهد.</a:t>
            </a:r>
          </a:p>
          <a:p>
            <a:pPr marL="285750" indent="-285750" algn="r" rtl="1">
              <a:buFont typeface="Wingdings" pitchFamily="2" charset="2"/>
              <a:buChar char="v"/>
            </a:pPr>
            <a:r>
              <a:rPr lang="fa-IR" b="1" dirty="0" smtClean="0">
                <a:solidFill>
                  <a:srgbClr val="FFC000"/>
                </a:solidFill>
                <a:cs typeface="B Mitra" pitchFamily="2" charset="-78"/>
              </a:rPr>
              <a:t>برش </a:t>
            </a:r>
            <a:r>
              <a:rPr lang="en-US" b="1" dirty="0" smtClean="0">
                <a:solidFill>
                  <a:srgbClr val="FFC000"/>
                </a:solidFill>
                <a:cs typeface="B Mitra" pitchFamily="2" charset="-78"/>
              </a:rPr>
              <a:t>Y</a:t>
            </a:r>
            <a:r>
              <a:rPr lang="fa-IR" b="1" dirty="0" smtClean="0">
                <a:solidFill>
                  <a:srgbClr val="FFC000"/>
                </a:solidFill>
                <a:cs typeface="B Mitra" pitchFamily="2" charset="-78"/>
              </a:rPr>
              <a:t>، و </a:t>
            </a:r>
            <a:r>
              <a:rPr lang="en-US" b="1" dirty="0" smtClean="0">
                <a:solidFill>
                  <a:srgbClr val="FFC000"/>
                </a:solidFill>
                <a:cs typeface="B Mitra" pitchFamily="2" charset="-78"/>
              </a:rPr>
              <a:t>Tension on the base</a:t>
            </a:r>
            <a:endParaRPr lang="fa-IR" b="1" dirty="0" smtClean="0">
              <a:solidFill>
                <a:srgbClr val="FFC000"/>
              </a:solidFill>
              <a:cs typeface="B Mitra" pitchFamily="2" charset="-78"/>
            </a:endParaRPr>
          </a:p>
          <a:p>
            <a:pPr marL="285750" indent="-285750" algn="r" rtl="1">
              <a:buFont typeface="Wingdings" pitchFamily="2" charset="2"/>
              <a:buChar char="v"/>
            </a:pPr>
            <a:r>
              <a:rPr lang="fa-IR" b="1" dirty="0" smtClean="0">
                <a:cs typeface="B Mitra" pitchFamily="2" charset="-78"/>
              </a:rPr>
              <a:t>با یک دست پایه را نگهدارید و با فول تانسیون میانه را بکشید و در انتهای دم ها تنشن </a:t>
            </a:r>
            <a:r>
              <a:rPr lang="en-US" b="1" dirty="0" smtClean="0">
                <a:cs typeface="B Mitra" pitchFamily="2" charset="-78"/>
              </a:rPr>
              <a:t>off</a:t>
            </a:r>
            <a:r>
              <a:rPr lang="fa-IR" b="1" dirty="0" smtClean="0">
                <a:cs typeface="B Mitra" pitchFamily="2" charset="-78"/>
              </a:rPr>
              <a:t> باشد.</a:t>
            </a:r>
            <a:endParaRPr lang="en-US" b="1" dirty="0">
              <a:cs typeface="B Mitra" pitchFamily="2" charset="-78"/>
            </a:endParaRPr>
          </a:p>
        </p:txBody>
      </p:sp>
    </p:spTree>
    <p:extLst>
      <p:ext uri="{BB962C8B-B14F-4D97-AF65-F5344CB8AC3E}">
        <p14:creationId xmlns:p14="http://schemas.microsoft.com/office/powerpoint/2010/main" val="8786711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Olecranon Bursitis</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9143" y="1828800"/>
            <a:ext cx="2742857" cy="291428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7898" y="1828800"/>
            <a:ext cx="2630702" cy="2895600"/>
          </a:xfrm>
          <a:prstGeom prst="rect">
            <a:avLst/>
          </a:prstGeom>
        </p:spPr>
      </p:pic>
      <p:sp>
        <p:nvSpPr>
          <p:cNvPr id="6" name="TextBox 5"/>
          <p:cNvSpPr txBox="1"/>
          <p:nvPr/>
        </p:nvSpPr>
        <p:spPr>
          <a:xfrm>
            <a:off x="685800" y="5105400"/>
            <a:ext cx="7467600" cy="1200329"/>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نوار </a:t>
            </a:r>
            <a:r>
              <a:rPr lang="en-US" b="1" dirty="0" smtClean="0">
                <a:cs typeface="B Mitra" pitchFamily="2" charset="-78"/>
              </a:rPr>
              <a:t>I</a:t>
            </a:r>
            <a:r>
              <a:rPr lang="fa-IR" b="1" dirty="0" smtClean="0">
                <a:cs typeface="B Mitra" pitchFamily="2" charset="-78"/>
              </a:rPr>
              <a:t> استریپ را به صورت دونات ببرید.</a:t>
            </a:r>
          </a:p>
          <a:p>
            <a:pPr marL="285750" indent="-285750" algn="r" rtl="1">
              <a:buFont typeface="Wingdings" pitchFamily="2" charset="2"/>
              <a:buChar char="v"/>
            </a:pPr>
            <a:r>
              <a:rPr lang="fa-IR" b="1" dirty="0" smtClean="0">
                <a:cs typeface="B Mitra" pitchFamily="2" charset="-78"/>
              </a:rPr>
              <a:t>در نواربندی بورس، مفصل را در میدپوزیسیون قرار می دهید.</a:t>
            </a:r>
          </a:p>
          <a:p>
            <a:pPr marL="285750" indent="-285750" algn="r" rtl="1">
              <a:buFont typeface="Wingdings" pitchFamily="2" charset="2"/>
              <a:buChar char="v"/>
            </a:pPr>
            <a:r>
              <a:rPr lang="fa-IR" b="1" dirty="0" smtClean="0">
                <a:cs typeface="B Mitra" pitchFamily="2" charset="-78"/>
              </a:rPr>
              <a:t>دونات با 50% تانسیون روی اوله کرانون قرار می گیرد.</a:t>
            </a:r>
          </a:p>
          <a:p>
            <a:pPr marL="285750" indent="-285750" algn="r" rtl="1">
              <a:buFont typeface="Wingdings" pitchFamily="2" charset="2"/>
              <a:buChar char="v"/>
            </a:pPr>
            <a:r>
              <a:rPr lang="fa-IR" b="1" dirty="0" smtClean="0">
                <a:cs typeface="B Mitra" pitchFamily="2" charset="-78"/>
              </a:rPr>
              <a:t>در ابتدا و انتها تنشن </a:t>
            </a:r>
            <a:r>
              <a:rPr lang="en-US" b="1" dirty="0" smtClean="0">
                <a:cs typeface="B Mitra" pitchFamily="2" charset="-78"/>
              </a:rPr>
              <a:t>off</a:t>
            </a:r>
            <a:r>
              <a:rPr lang="fa-IR" b="1" dirty="0" smtClean="0">
                <a:cs typeface="B Mitra" pitchFamily="2" charset="-78"/>
              </a:rPr>
              <a:t> است.</a:t>
            </a:r>
          </a:p>
        </p:txBody>
      </p:sp>
    </p:spTree>
    <p:extLst>
      <p:ext uri="{BB962C8B-B14F-4D97-AF65-F5344CB8AC3E}">
        <p14:creationId xmlns:p14="http://schemas.microsoft.com/office/powerpoint/2010/main" val="34804916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99032"/>
          </a:xfrm>
        </p:spPr>
        <p:txBody>
          <a:bodyPr/>
          <a:lstStyle/>
          <a:p>
            <a:r>
              <a:rPr lang="en-US" b="1" dirty="0" smtClean="0"/>
              <a:t>Lateral </a:t>
            </a:r>
            <a:r>
              <a:rPr lang="en-US" b="1" dirty="0" err="1" smtClean="0"/>
              <a:t>Epicondylitis</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369" y="1524000"/>
            <a:ext cx="1252512" cy="29718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524000"/>
            <a:ext cx="1450522" cy="2971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1524000"/>
            <a:ext cx="3626458" cy="29718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1524000"/>
            <a:ext cx="1512593" cy="29718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4572000"/>
            <a:ext cx="1219200" cy="2183218"/>
          </a:xfrm>
          <a:prstGeom prst="rect">
            <a:avLst/>
          </a:prstGeom>
        </p:spPr>
      </p:pic>
      <p:sp>
        <p:nvSpPr>
          <p:cNvPr id="10" name="TextBox 9"/>
          <p:cNvSpPr txBox="1"/>
          <p:nvPr/>
        </p:nvSpPr>
        <p:spPr>
          <a:xfrm>
            <a:off x="1274902" y="4126468"/>
            <a:ext cx="312906" cy="369332"/>
          </a:xfrm>
          <a:prstGeom prst="rect">
            <a:avLst/>
          </a:prstGeom>
          <a:noFill/>
        </p:spPr>
        <p:txBody>
          <a:bodyPr wrap="none" rtlCol="0">
            <a:spAutoFit/>
          </a:bodyPr>
          <a:lstStyle/>
          <a:p>
            <a:r>
              <a:rPr lang="en-US" dirty="0" smtClean="0"/>
              <a:t>1</a:t>
            </a:r>
            <a:endParaRPr lang="en-US" dirty="0"/>
          </a:p>
        </p:txBody>
      </p:sp>
      <p:sp>
        <p:nvSpPr>
          <p:cNvPr id="11" name="TextBox 10"/>
          <p:cNvSpPr txBox="1"/>
          <p:nvPr/>
        </p:nvSpPr>
        <p:spPr>
          <a:xfrm>
            <a:off x="2890216" y="4112010"/>
            <a:ext cx="312906" cy="369332"/>
          </a:xfrm>
          <a:prstGeom prst="rect">
            <a:avLst/>
          </a:prstGeom>
          <a:noFill/>
        </p:spPr>
        <p:txBody>
          <a:bodyPr wrap="none" rtlCol="0">
            <a:spAutoFit/>
          </a:bodyPr>
          <a:lstStyle/>
          <a:p>
            <a:r>
              <a:rPr lang="en-US" dirty="0" smtClean="0"/>
              <a:t>2</a:t>
            </a:r>
            <a:endParaRPr lang="en-US" dirty="0"/>
          </a:p>
        </p:txBody>
      </p:sp>
      <p:sp>
        <p:nvSpPr>
          <p:cNvPr id="12" name="TextBox 11"/>
          <p:cNvSpPr txBox="1"/>
          <p:nvPr/>
        </p:nvSpPr>
        <p:spPr>
          <a:xfrm>
            <a:off x="6666352" y="4098165"/>
            <a:ext cx="312906" cy="369332"/>
          </a:xfrm>
          <a:prstGeom prst="rect">
            <a:avLst/>
          </a:prstGeom>
          <a:noFill/>
        </p:spPr>
        <p:txBody>
          <a:bodyPr wrap="none" rtlCol="0">
            <a:spAutoFit/>
          </a:bodyPr>
          <a:lstStyle/>
          <a:p>
            <a:r>
              <a:rPr lang="en-US" dirty="0" smtClean="0"/>
              <a:t>3</a:t>
            </a:r>
            <a:endParaRPr lang="en-US" dirty="0"/>
          </a:p>
        </p:txBody>
      </p:sp>
      <p:sp>
        <p:nvSpPr>
          <p:cNvPr id="13" name="TextBox 12"/>
          <p:cNvSpPr txBox="1"/>
          <p:nvPr/>
        </p:nvSpPr>
        <p:spPr>
          <a:xfrm>
            <a:off x="8362487" y="4126859"/>
            <a:ext cx="312906" cy="369332"/>
          </a:xfrm>
          <a:prstGeom prst="rect">
            <a:avLst/>
          </a:prstGeom>
          <a:noFill/>
        </p:spPr>
        <p:txBody>
          <a:bodyPr wrap="none" rtlCol="0">
            <a:spAutoFit/>
          </a:bodyPr>
          <a:lstStyle/>
          <a:p>
            <a:r>
              <a:rPr lang="en-US" dirty="0" smtClean="0"/>
              <a:t>4</a:t>
            </a:r>
            <a:endParaRPr lang="en-US" dirty="0"/>
          </a:p>
        </p:txBody>
      </p:sp>
      <p:sp>
        <p:nvSpPr>
          <p:cNvPr id="14" name="TextBox 13"/>
          <p:cNvSpPr txBox="1"/>
          <p:nvPr/>
        </p:nvSpPr>
        <p:spPr>
          <a:xfrm>
            <a:off x="1274902" y="6390240"/>
            <a:ext cx="312906" cy="369332"/>
          </a:xfrm>
          <a:prstGeom prst="rect">
            <a:avLst/>
          </a:prstGeom>
          <a:noFill/>
        </p:spPr>
        <p:txBody>
          <a:bodyPr wrap="none" rtlCol="0">
            <a:spAutoFit/>
          </a:bodyPr>
          <a:lstStyle/>
          <a:p>
            <a:r>
              <a:rPr lang="en-US" dirty="0" smtClean="0"/>
              <a:t>5</a:t>
            </a:r>
            <a:endParaRPr lang="en-US" dirty="0"/>
          </a:p>
        </p:txBody>
      </p:sp>
      <p:sp>
        <p:nvSpPr>
          <p:cNvPr id="15" name="TextBox 14"/>
          <p:cNvSpPr txBox="1"/>
          <p:nvPr/>
        </p:nvSpPr>
        <p:spPr>
          <a:xfrm>
            <a:off x="1752600" y="4572000"/>
            <a:ext cx="6922793" cy="2308324"/>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در آرنج تنیس بازان، التهاب شروع اکستانسورها است بخصوص اکستانسور کارپی رادیالیس برویس</a:t>
            </a:r>
          </a:p>
          <a:p>
            <a:pPr marL="285750" indent="-285750" algn="r" rtl="1">
              <a:buFont typeface="Wingdings" pitchFamily="2" charset="2"/>
              <a:buChar char="v"/>
            </a:pPr>
            <a:r>
              <a:rPr lang="fa-IR" b="1" dirty="0" smtClean="0">
                <a:solidFill>
                  <a:schemeClr val="bg1"/>
                </a:solidFill>
                <a:cs typeface="B Mitra" pitchFamily="2" charset="-78"/>
              </a:rPr>
              <a:t>برش </a:t>
            </a:r>
            <a:r>
              <a:rPr lang="en-US" b="1" dirty="0" smtClean="0">
                <a:solidFill>
                  <a:schemeClr val="bg1"/>
                </a:solidFill>
                <a:cs typeface="B Mitra" pitchFamily="2" charset="-78"/>
              </a:rPr>
              <a:t>Y</a:t>
            </a:r>
            <a:r>
              <a:rPr lang="fa-IR" b="1" dirty="0" smtClean="0">
                <a:solidFill>
                  <a:schemeClr val="bg1"/>
                </a:solidFill>
                <a:cs typeface="B Mitra" pitchFamily="2" charset="-78"/>
              </a:rPr>
              <a:t>، </a:t>
            </a:r>
            <a:r>
              <a:rPr lang="en-US" b="1" dirty="0" smtClean="0">
                <a:solidFill>
                  <a:schemeClr val="bg1"/>
                </a:solidFill>
                <a:cs typeface="B Mitra" pitchFamily="2" charset="-78"/>
              </a:rPr>
              <a:t>Tension on the tail</a:t>
            </a:r>
            <a:endParaRPr lang="fa-IR" b="1" dirty="0" smtClean="0">
              <a:solidFill>
                <a:schemeClr val="bg1"/>
              </a:solidFill>
              <a:cs typeface="B Mitra" pitchFamily="2" charset="-78"/>
            </a:endParaRPr>
          </a:p>
          <a:p>
            <a:pPr marL="285750" indent="-285750" algn="r" rtl="1">
              <a:buFont typeface="Wingdings" pitchFamily="2" charset="2"/>
              <a:buChar char="v"/>
            </a:pPr>
            <a:r>
              <a:rPr lang="fa-IR" b="1" dirty="0" smtClean="0">
                <a:cs typeface="B Mitra" pitchFamily="2" charset="-78"/>
              </a:rPr>
              <a:t>از شروع عضلات به </a:t>
            </a:r>
            <a:r>
              <a:rPr lang="en-US" b="1" dirty="0" smtClean="0">
                <a:cs typeface="B Mitra" pitchFamily="2" charset="-78"/>
              </a:rPr>
              <a:t>Ins.</a:t>
            </a:r>
            <a:r>
              <a:rPr lang="fa-IR" b="1" dirty="0" smtClean="0">
                <a:cs typeface="B Mitra" pitchFamily="2" charset="-78"/>
              </a:rPr>
              <a:t> حرکت می کنید تا زائده استیلوئید رادیوس</a:t>
            </a:r>
          </a:p>
          <a:p>
            <a:pPr marL="285750" indent="-285750" algn="r" rtl="1">
              <a:buFont typeface="Wingdings" pitchFamily="2" charset="2"/>
              <a:buChar char="v"/>
            </a:pPr>
            <a:r>
              <a:rPr lang="fa-IR" b="1" dirty="0" smtClean="0">
                <a:cs typeface="B Mitra" pitchFamily="2" charset="-78"/>
              </a:rPr>
              <a:t>در تکنیک </a:t>
            </a:r>
            <a:r>
              <a:rPr lang="en-US" b="1" dirty="0" smtClean="0">
                <a:cs typeface="B Mitra" pitchFamily="2" charset="-78"/>
              </a:rPr>
              <a:t>Transverse unloading</a:t>
            </a:r>
            <a:r>
              <a:rPr lang="fa-IR" b="1" dirty="0" smtClean="0">
                <a:cs typeface="B Mitra" pitchFamily="2" charset="-78"/>
              </a:rPr>
              <a:t>: </a:t>
            </a:r>
            <a:r>
              <a:rPr lang="fa-IR" b="1" dirty="0" smtClean="0">
                <a:solidFill>
                  <a:schemeClr val="bg1"/>
                </a:solidFill>
                <a:cs typeface="B Mitra" pitchFamily="2" charset="-78"/>
              </a:rPr>
              <a:t>نوار دیگری را </a:t>
            </a:r>
            <a:r>
              <a:rPr lang="en-US" b="1" dirty="0" smtClean="0">
                <a:solidFill>
                  <a:schemeClr val="bg1"/>
                </a:solidFill>
                <a:cs typeface="B Mitra" pitchFamily="2" charset="-78"/>
              </a:rPr>
              <a:t>Y</a:t>
            </a:r>
            <a:r>
              <a:rPr lang="fa-IR" b="1" dirty="0" smtClean="0">
                <a:solidFill>
                  <a:schemeClr val="bg1"/>
                </a:solidFill>
                <a:cs typeface="B Mitra" pitchFamily="2" charset="-78"/>
              </a:rPr>
              <a:t> به شکل </a:t>
            </a:r>
            <a:r>
              <a:rPr lang="en-US" b="1" dirty="0" smtClean="0">
                <a:solidFill>
                  <a:schemeClr val="bg1"/>
                </a:solidFill>
                <a:cs typeface="B Mitra" pitchFamily="2" charset="-78"/>
              </a:rPr>
              <a:t>Tension on the base</a:t>
            </a:r>
            <a:r>
              <a:rPr lang="fa-IR" b="1" dirty="0" smtClean="0">
                <a:solidFill>
                  <a:schemeClr val="bg1"/>
                </a:solidFill>
                <a:cs typeface="B Mitra" pitchFamily="2" charset="-78"/>
              </a:rPr>
              <a:t> ببرید</a:t>
            </a:r>
            <a:r>
              <a:rPr lang="fa-IR" b="1" dirty="0" smtClean="0">
                <a:cs typeface="B Mitra" pitchFamily="2" charset="-78"/>
              </a:rPr>
              <a:t>. این نوار را به صورت عرضی و </a:t>
            </a:r>
            <a:r>
              <a:rPr lang="fa-IR" b="1" dirty="0" smtClean="0">
                <a:solidFill>
                  <a:schemeClr val="accent1">
                    <a:lumMod val="50000"/>
                  </a:schemeClr>
                </a:solidFill>
                <a:cs typeface="B Mitra" pitchFamily="2" charset="-78"/>
              </a:rPr>
              <a:t>کمی پایین تر از ناحیه التهاب </a:t>
            </a:r>
            <a:r>
              <a:rPr lang="fa-IR" b="1" dirty="0" smtClean="0">
                <a:cs typeface="B Mitra" pitchFamily="2" charset="-78"/>
              </a:rPr>
              <a:t>ببندید. (چون تکنیک </a:t>
            </a:r>
            <a:r>
              <a:rPr lang="en-US" b="1" dirty="0" err="1" smtClean="0">
                <a:cs typeface="B Mitra" pitchFamily="2" charset="-78"/>
              </a:rPr>
              <a:t>Lig</a:t>
            </a:r>
            <a:r>
              <a:rPr lang="en-US" b="1" dirty="0" smtClean="0">
                <a:cs typeface="B Mitra" pitchFamily="2" charset="-78"/>
              </a:rPr>
              <a:t> Correction</a:t>
            </a:r>
            <a:r>
              <a:rPr lang="fa-IR" b="1" dirty="0" smtClean="0">
                <a:cs typeface="B Mitra" pitchFamily="2" charset="-78"/>
              </a:rPr>
              <a:t> است به صورت فول تانسیون بسته می شود.</a:t>
            </a:r>
            <a:endParaRPr lang="en-US" b="1" dirty="0">
              <a:cs typeface="B Mitra" pitchFamily="2" charset="-78"/>
            </a:endParaRPr>
          </a:p>
        </p:txBody>
      </p:sp>
      <p:sp>
        <p:nvSpPr>
          <p:cNvPr id="16" name="TextBox 15"/>
          <p:cNvSpPr txBox="1"/>
          <p:nvPr/>
        </p:nvSpPr>
        <p:spPr>
          <a:xfrm>
            <a:off x="31142" y="1154668"/>
            <a:ext cx="6141058" cy="369332"/>
          </a:xfrm>
          <a:prstGeom prst="rect">
            <a:avLst/>
          </a:prstGeom>
          <a:noFill/>
        </p:spPr>
        <p:txBody>
          <a:bodyPr wrap="square" rtlCol="0">
            <a:spAutoFit/>
          </a:bodyPr>
          <a:lstStyle/>
          <a:p>
            <a:pPr algn="r" rtl="1"/>
            <a:r>
              <a:rPr lang="fa-IR" dirty="0" smtClean="0">
                <a:cs typeface="B Mitra" pitchFamily="2" charset="-78"/>
              </a:rPr>
              <a:t>تکنیک اپیکوندیلیت داخلی مشابه همین تکنیک است و فقط جهت ها عکس می شوند.</a:t>
            </a:r>
            <a:endParaRPr lang="en-US" dirty="0">
              <a:cs typeface="B Mitra" pitchFamily="2" charset="-78"/>
            </a:endParaRPr>
          </a:p>
        </p:txBody>
      </p:sp>
    </p:spTree>
    <p:extLst>
      <p:ext uri="{BB962C8B-B14F-4D97-AF65-F5344CB8AC3E}">
        <p14:creationId xmlns:p14="http://schemas.microsoft.com/office/powerpoint/2010/main" val="2498543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1"/>
          <p:cNvSpPr>
            <a:spLocks noGrp="1"/>
          </p:cNvSpPr>
          <p:nvPr>
            <p:ph type="title"/>
          </p:nvPr>
        </p:nvSpPr>
        <p:spPr/>
        <p:txBody>
          <a:bodyPr>
            <a:noAutofit/>
          </a:bodyPr>
          <a:lstStyle/>
          <a:p>
            <a:r>
              <a:rPr lang="en-US" sz="5400" smtClean="0">
                <a:latin typeface="Turtles" pitchFamily="2" charset="0"/>
              </a:rPr>
              <a:t>Wrist </a:t>
            </a:r>
            <a:r>
              <a:rPr lang="en-US" sz="5400" dirty="0" err="1" smtClean="0">
                <a:latin typeface="Turtles" pitchFamily="2" charset="0"/>
              </a:rPr>
              <a:t>Kinesio</a:t>
            </a:r>
            <a:r>
              <a:rPr lang="en-US" sz="5400" dirty="0" smtClean="0">
                <a:latin typeface="Turtles" pitchFamily="2" charset="0"/>
              </a:rPr>
              <a:t> Taping Techniques</a:t>
            </a:r>
            <a:endParaRPr lang="en-US" sz="5400" dirty="0">
              <a:latin typeface="Turtles" pitchFamily="2" charset="0"/>
            </a:endParaRPr>
          </a:p>
        </p:txBody>
      </p:sp>
    </p:spTree>
    <p:extLst>
      <p:ext uri="{BB962C8B-B14F-4D97-AF65-F5344CB8AC3E}">
        <p14:creationId xmlns:p14="http://schemas.microsoft.com/office/powerpoint/2010/main" val="23545386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n-US" sz="5400" dirty="0" smtClean="0">
                <a:latin typeface="Turtles" pitchFamily="2" charset="0"/>
              </a:rPr>
              <a:t>Back </a:t>
            </a:r>
            <a:r>
              <a:rPr lang="en-US" sz="5400" dirty="0" err="1" smtClean="0">
                <a:latin typeface="Turtles" pitchFamily="2" charset="0"/>
              </a:rPr>
              <a:t>Kinesio</a:t>
            </a:r>
            <a:r>
              <a:rPr lang="en-US" sz="5400" dirty="0" smtClean="0">
                <a:latin typeface="Turtles" pitchFamily="2" charset="0"/>
              </a:rPr>
              <a:t> Taping Techniques</a:t>
            </a:r>
            <a:endParaRPr lang="en-US" sz="5400" dirty="0">
              <a:latin typeface="Turtles" pitchFamily="2" charset="0"/>
            </a:endParaRPr>
          </a:p>
        </p:txBody>
      </p:sp>
      <p:sp>
        <p:nvSpPr>
          <p:cNvPr id="5" name="Text Placeholder 2"/>
          <p:cNvSpPr>
            <a:spLocks noGrp="1"/>
          </p:cNvSpPr>
          <p:nvPr>
            <p:ph idx="1"/>
          </p:nvPr>
        </p:nvSpPr>
        <p:spPr>
          <a:xfrm>
            <a:off x="457200" y="2286000"/>
            <a:ext cx="8229600" cy="4572000"/>
          </a:xfrm>
        </p:spPr>
        <p:txBody>
          <a:bodyPr>
            <a:normAutofit/>
          </a:bodyPr>
          <a:lstStyle/>
          <a:p>
            <a:pPr marL="512064" indent="-457200">
              <a:buFont typeface="Wingdings 2"/>
              <a:buAutoNum type="arabicPeriod"/>
            </a:pPr>
            <a:r>
              <a:rPr lang="en-US" sz="3200" dirty="0" err="1"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Wiplash</a:t>
            </a: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 Injury</a:t>
            </a:r>
          </a:p>
          <a:p>
            <a:pPr marL="512064" indent="-457200">
              <a:buFont typeface="Wingdings 2"/>
              <a:buAutoNum type="arabicPeriod"/>
            </a:pP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Trigger Point</a:t>
            </a:r>
          </a:p>
          <a:p>
            <a:pPr marL="512064" indent="-457200">
              <a:buFont typeface="Wingdings 2"/>
              <a:buAutoNum type="arabicPeriod"/>
            </a:pP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Rib Fracture and Contusion</a:t>
            </a:r>
          </a:p>
          <a:p>
            <a:pPr marL="512064" indent="-457200">
              <a:buFont typeface="Wingdings 2"/>
              <a:buAutoNum type="arabicPeriod"/>
            </a:pP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L.B.P</a:t>
            </a:r>
          </a:p>
          <a:p>
            <a:pPr marL="512064" indent="-457200">
              <a:buFont typeface="Wingdings 2"/>
              <a:buAutoNum type="arabicPeriod"/>
            </a:pPr>
            <a:r>
              <a:rPr lang="en-US" sz="3200" dirty="0" err="1"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Myofascial</a:t>
            </a: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 L.B.P Syndrome</a:t>
            </a:r>
          </a:p>
          <a:p>
            <a:pPr marL="512064" indent="-457200">
              <a:buAutoNum type="arabicPeriod"/>
            </a:pPr>
            <a:endParaRPr lang="en-US" dirty="0" smtClean="0"/>
          </a:p>
          <a:p>
            <a:pPr marL="512064" indent="-457200">
              <a:buAutoNum type="arabicPeriod"/>
            </a:pPr>
            <a:endParaRPr lang="en-US" dirty="0"/>
          </a:p>
        </p:txBody>
      </p:sp>
    </p:spTree>
    <p:extLst>
      <p:ext uri="{BB962C8B-B14F-4D97-AF65-F5344CB8AC3E}">
        <p14:creationId xmlns:p14="http://schemas.microsoft.com/office/powerpoint/2010/main" val="1419314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Arial Black" pitchFamily="34" charset="0"/>
              </a:rPr>
              <a:t>Wiplash</a:t>
            </a:r>
            <a:r>
              <a:rPr lang="en-US" dirty="0" smtClean="0">
                <a:latin typeface="Arial Black" pitchFamily="34" charset="0"/>
              </a:rPr>
              <a:t> Injury</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447800"/>
            <a:ext cx="1424743" cy="188812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447800"/>
            <a:ext cx="2012399" cy="18979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447800"/>
            <a:ext cx="2590800" cy="18979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471372"/>
            <a:ext cx="1601857" cy="150047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0" y="3471372"/>
            <a:ext cx="3048000" cy="150047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3000" y="3471372"/>
            <a:ext cx="1447800" cy="1500474"/>
          </a:xfrm>
          <a:prstGeom prst="rect">
            <a:avLst/>
          </a:prstGeom>
        </p:spPr>
      </p:pic>
      <p:sp>
        <p:nvSpPr>
          <p:cNvPr id="10" name="TextBox 9"/>
          <p:cNvSpPr txBox="1"/>
          <p:nvPr/>
        </p:nvSpPr>
        <p:spPr>
          <a:xfrm>
            <a:off x="1306587" y="3001500"/>
            <a:ext cx="312906" cy="369332"/>
          </a:xfrm>
          <a:prstGeom prst="rect">
            <a:avLst/>
          </a:prstGeom>
          <a:noFill/>
        </p:spPr>
        <p:txBody>
          <a:bodyPr wrap="none" rtlCol="0">
            <a:spAutoFit/>
          </a:bodyPr>
          <a:lstStyle/>
          <a:p>
            <a:r>
              <a:rPr lang="en-US" dirty="0" smtClean="0"/>
              <a:t>1</a:t>
            </a:r>
            <a:endParaRPr lang="en-US" dirty="0"/>
          </a:p>
        </p:txBody>
      </p:sp>
      <p:sp>
        <p:nvSpPr>
          <p:cNvPr id="11" name="TextBox 10"/>
          <p:cNvSpPr txBox="1"/>
          <p:nvPr/>
        </p:nvSpPr>
        <p:spPr>
          <a:xfrm>
            <a:off x="3360906" y="2976418"/>
            <a:ext cx="312906" cy="369332"/>
          </a:xfrm>
          <a:prstGeom prst="rect">
            <a:avLst/>
          </a:prstGeom>
          <a:noFill/>
        </p:spPr>
        <p:txBody>
          <a:bodyPr wrap="none" rtlCol="0">
            <a:spAutoFit/>
          </a:bodyPr>
          <a:lstStyle/>
          <a:p>
            <a:r>
              <a:rPr lang="en-US" dirty="0" smtClean="0"/>
              <a:t>2</a:t>
            </a:r>
            <a:endParaRPr lang="en-US" dirty="0"/>
          </a:p>
        </p:txBody>
      </p:sp>
      <p:sp>
        <p:nvSpPr>
          <p:cNvPr id="12" name="TextBox 11"/>
          <p:cNvSpPr txBox="1"/>
          <p:nvPr/>
        </p:nvSpPr>
        <p:spPr>
          <a:xfrm>
            <a:off x="6087894" y="2976418"/>
            <a:ext cx="312906" cy="369332"/>
          </a:xfrm>
          <a:prstGeom prst="rect">
            <a:avLst/>
          </a:prstGeom>
          <a:noFill/>
        </p:spPr>
        <p:txBody>
          <a:bodyPr wrap="none" rtlCol="0">
            <a:spAutoFit/>
          </a:bodyPr>
          <a:lstStyle/>
          <a:p>
            <a:r>
              <a:rPr lang="en-US" dirty="0" smtClean="0"/>
              <a:t>3</a:t>
            </a:r>
            <a:endParaRPr lang="en-US" dirty="0"/>
          </a:p>
        </p:txBody>
      </p:sp>
      <p:sp>
        <p:nvSpPr>
          <p:cNvPr id="13" name="TextBox 12"/>
          <p:cNvSpPr txBox="1"/>
          <p:nvPr/>
        </p:nvSpPr>
        <p:spPr>
          <a:xfrm>
            <a:off x="1441351" y="4602514"/>
            <a:ext cx="312906" cy="369332"/>
          </a:xfrm>
          <a:prstGeom prst="rect">
            <a:avLst/>
          </a:prstGeom>
          <a:noFill/>
        </p:spPr>
        <p:txBody>
          <a:bodyPr wrap="none" rtlCol="0">
            <a:spAutoFit/>
          </a:bodyPr>
          <a:lstStyle/>
          <a:p>
            <a:r>
              <a:rPr lang="en-US" dirty="0" smtClean="0"/>
              <a:t>4</a:t>
            </a:r>
            <a:endParaRPr lang="en-US" dirty="0"/>
          </a:p>
        </p:txBody>
      </p:sp>
      <p:sp>
        <p:nvSpPr>
          <p:cNvPr id="14" name="TextBox 13"/>
          <p:cNvSpPr txBox="1"/>
          <p:nvPr/>
        </p:nvSpPr>
        <p:spPr>
          <a:xfrm>
            <a:off x="4576957" y="4602514"/>
            <a:ext cx="312906" cy="369332"/>
          </a:xfrm>
          <a:prstGeom prst="rect">
            <a:avLst/>
          </a:prstGeom>
          <a:noFill/>
        </p:spPr>
        <p:txBody>
          <a:bodyPr wrap="none" rtlCol="0">
            <a:spAutoFit/>
          </a:bodyPr>
          <a:lstStyle/>
          <a:p>
            <a:r>
              <a:rPr lang="en-US" dirty="0" smtClean="0"/>
              <a:t>5</a:t>
            </a:r>
            <a:endParaRPr lang="en-US" dirty="0"/>
          </a:p>
        </p:txBody>
      </p:sp>
      <p:sp>
        <p:nvSpPr>
          <p:cNvPr id="15" name="TextBox 14"/>
          <p:cNvSpPr txBox="1"/>
          <p:nvPr/>
        </p:nvSpPr>
        <p:spPr>
          <a:xfrm>
            <a:off x="6087894" y="4602514"/>
            <a:ext cx="312906" cy="369332"/>
          </a:xfrm>
          <a:prstGeom prst="rect">
            <a:avLst/>
          </a:prstGeom>
          <a:noFill/>
        </p:spPr>
        <p:txBody>
          <a:bodyPr wrap="none" rtlCol="0">
            <a:spAutoFit/>
          </a:bodyPr>
          <a:lstStyle/>
          <a:p>
            <a:r>
              <a:rPr lang="en-US" dirty="0" smtClean="0"/>
              <a:t>6</a:t>
            </a:r>
            <a:endParaRPr lang="en-US" dirty="0"/>
          </a:p>
        </p:txBody>
      </p:sp>
      <p:sp>
        <p:nvSpPr>
          <p:cNvPr id="16" name="TextBox 15"/>
          <p:cNvSpPr txBox="1"/>
          <p:nvPr/>
        </p:nvSpPr>
        <p:spPr>
          <a:xfrm>
            <a:off x="6400800" y="1600200"/>
            <a:ext cx="2667000" cy="3139321"/>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برش </a:t>
            </a:r>
            <a:r>
              <a:rPr lang="en-US" b="1" dirty="0" smtClean="0">
                <a:cs typeface="B Mitra" pitchFamily="2" charset="-78"/>
              </a:rPr>
              <a:t>Y</a:t>
            </a:r>
          </a:p>
          <a:p>
            <a:pPr marL="285750" indent="-285750" algn="r" rtl="1">
              <a:buFont typeface="Wingdings" pitchFamily="2" charset="2"/>
              <a:buChar char="v"/>
            </a:pPr>
            <a:r>
              <a:rPr lang="en-US" b="1" dirty="0" smtClean="0">
                <a:cs typeface="B Mitra" pitchFamily="2" charset="-78"/>
              </a:rPr>
              <a:t>Tension on the tail</a:t>
            </a:r>
          </a:p>
          <a:p>
            <a:pPr marL="285750" indent="-285750" algn="r" rtl="1">
              <a:buFont typeface="Wingdings" pitchFamily="2" charset="2"/>
              <a:buChar char="v"/>
            </a:pPr>
            <a:r>
              <a:rPr lang="fa-IR" b="1" dirty="0" smtClean="0">
                <a:solidFill>
                  <a:schemeClr val="accent1"/>
                </a:solidFill>
                <a:cs typeface="B Mitra" pitchFamily="2" charset="-78"/>
              </a:rPr>
              <a:t>پایه نوار را روی </a:t>
            </a:r>
            <a:r>
              <a:rPr lang="en-US" b="1" dirty="0" smtClean="0">
                <a:solidFill>
                  <a:schemeClr val="accent1"/>
                </a:solidFill>
                <a:cs typeface="B Mitra" pitchFamily="2" charset="-78"/>
              </a:rPr>
              <a:t>T1-2</a:t>
            </a:r>
            <a:r>
              <a:rPr lang="fa-IR" b="1" dirty="0" smtClean="0">
                <a:solidFill>
                  <a:schemeClr val="accent1"/>
                </a:solidFill>
                <a:cs typeface="B Mitra" pitchFamily="2" charset="-78"/>
              </a:rPr>
              <a:t> </a:t>
            </a:r>
            <a:r>
              <a:rPr lang="fa-IR" b="1" dirty="0" smtClean="0">
                <a:cs typeface="B Mitra" pitchFamily="2" charset="-78"/>
              </a:rPr>
              <a:t>ببندید. سپس گردن را </a:t>
            </a:r>
            <a:r>
              <a:rPr lang="fa-IR" b="1" dirty="0" smtClean="0">
                <a:solidFill>
                  <a:schemeClr val="accent1"/>
                </a:solidFill>
                <a:cs typeface="B Mitra" pitchFamily="2" charset="-78"/>
              </a:rPr>
              <a:t>فلکس</a:t>
            </a:r>
            <a:r>
              <a:rPr lang="fa-IR" b="1" dirty="0" smtClean="0">
                <a:cs typeface="B Mitra" pitchFamily="2" charset="-78"/>
              </a:rPr>
              <a:t> کنید.</a:t>
            </a:r>
          </a:p>
          <a:p>
            <a:pPr marL="285750" indent="-285750" algn="r" rtl="1">
              <a:buFont typeface="Wingdings" pitchFamily="2" charset="2"/>
              <a:buChar char="v"/>
            </a:pPr>
            <a:r>
              <a:rPr lang="fa-IR" b="1" dirty="0" smtClean="0">
                <a:cs typeface="B Mitra" pitchFamily="2" charset="-78"/>
              </a:rPr>
              <a:t>اول گردن را به چپ </a:t>
            </a:r>
            <a:r>
              <a:rPr lang="fa-IR" b="1" dirty="0" smtClean="0">
                <a:solidFill>
                  <a:schemeClr val="accent1"/>
                </a:solidFill>
                <a:cs typeface="B Mitra" pitchFamily="2" charset="-78"/>
              </a:rPr>
              <a:t>بچرخانید</a:t>
            </a:r>
            <a:r>
              <a:rPr lang="fa-IR" b="1" dirty="0" smtClean="0">
                <a:cs typeface="B Mitra" pitchFamily="2" charset="-78"/>
              </a:rPr>
              <a:t> و نوار راست را با تنشن کمی بندید</a:t>
            </a:r>
          </a:p>
          <a:p>
            <a:pPr marL="285750" indent="-285750" algn="r" rtl="1">
              <a:buFont typeface="Wingdings" pitchFamily="2" charset="2"/>
              <a:buChar char="v"/>
            </a:pPr>
            <a:r>
              <a:rPr lang="fa-IR" b="1" dirty="0" smtClean="0">
                <a:cs typeface="B Mitra" pitchFamily="2" charset="-78"/>
              </a:rPr>
              <a:t>سپس گردن را به راست بچرخانید و نوار چپ را ببندید.</a:t>
            </a:r>
            <a:endParaRPr lang="en-US" b="1" dirty="0">
              <a:cs typeface="B Mitra" pitchFamily="2" charset="-78"/>
            </a:endParaRPr>
          </a:p>
        </p:txBody>
      </p:sp>
      <p:sp>
        <p:nvSpPr>
          <p:cNvPr id="17" name="TextBox 16"/>
          <p:cNvSpPr txBox="1"/>
          <p:nvPr/>
        </p:nvSpPr>
        <p:spPr>
          <a:xfrm>
            <a:off x="381000" y="5334000"/>
            <a:ext cx="8458200" cy="1477328"/>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سپس نقطه درد را با لمس پیدا کنید.</a:t>
            </a:r>
          </a:p>
          <a:p>
            <a:pPr marL="285750" indent="-285750" algn="r" rtl="1">
              <a:buFont typeface="Wingdings" pitchFamily="2" charset="2"/>
              <a:buChar char="v"/>
            </a:pPr>
            <a:r>
              <a:rPr lang="fa-IR" b="1" dirty="0" smtClean="0">
                <a:cs typeface="B Mitra" pitchFamily="2" charset="-78"/>
              </a:rPr>
              <a:t>برش </a:t>
            </a:r>
            <a:r>
              <a:rPr lang="en-US" b="1" dirty="0" smtClean="0">
                <a:cs typeface="B Mitra" pitchFamily="2" charset="-78"/>
              </a:rPr>
              <a:t>I</a:t>
            </a:r>
            <a:r>
              <a:rPr lang="fa-IR" b="1" dirty="0" smtClean="0">
                <a:cs typeface="B Mitra" pitchFamily="2" charset="-78"/>
              </a:rPr>
              <a:t> و </a:t>
            </a:r>
            <a:r>
              <a:rPr lang="en-US" b="1" dirty="0" smtClean="0">
                <a:cs typeface="B Mitra" pitchFamily="2" charset="-78"/>
              </a:rPr>
              <a:t>Paper off</a:t>
            </a:r>
            <a:endParaRPr lang="fa-IR" b="1" dirty="0" smtClean="0">
              <a:cs typeface="B Mitra" pitchFamily="2" charset="-78"/>
            </a:endParaRPr>
          </a:p>
          <a:p>
            <a:pPr marL="285750" indent="-285750" algn="r" rtl="1">
              <a:buFont typeface="Wingdings" pitchFamily="2" charset="2"/>
              <a:buChar char="v"/>
            </a:pPr>
            <a:r>
              <a:rPr lang="fa-IR" b="1" dirty="0" smtClean="0">
                <a:cs typeface="B Mitra" pitchFamily="2" charset="-78"/>
              </a:rPr>
              <a:t>از آنجا که تکنیک </a:t>
            </a:r>
            <a:r>
              <a:rPr lang="en-US" b="1" dirty="0" err="1" smtClean="0">
                <a:cs typeface="B Mitra" pitchFamily="2" charset="-78"/>
              </a:rPr>
              <a:t>Lig</a:t>
            </a:r>
            <a:r>
              <a:rPr lang="en-US" b="1" dirty="0" smtClean="0">
                <a:cs typeface="B Mitra" pitchFamily="2" charset="-78"/>
              </a:rPr>
              <a:t>./Tendon Corr.</a:t>
            </a:r>
            <a:r>
              <a:rPr lang="fa-IR" b="1" dirty="0" smtClean="0">
                <a:cs typeface="B Mitra" pitchFamily="2" charset="-78"/>
              </a:rPr>
              <a:t> است پس فول تنشن است.</a:t>
            </a:r>
          </a:p>
          <a:p>
            <a:pPr marL="285750" indent="-285750" algn="r" rtl="1">
              <a:buFont typeface="Wingdings" pitchFamily="2" charset="2"/>
              <a:buChar char="v"/>
            </a:pPr>
            <a:r>
              <a:rPr lang="fa-IR" b="1" dirty="0" smtClean="0">
                <a:solidFill>
                  <a:schemeClr val="bg1"/>
                </a:solidFill>
                <a:cs typeface="B Mitra" pitchFamily="2" charset="-78"/>
              </a:rPr>
              <a:t>نوار را کمی بالاتر از نقطه درد ببندید.</a:t>
            </a:r>
          </a:p>
          <a:p>
            <a:pPr marL="285750" indent="-285750" algn="r" rtl="1">
              <a:buFont typeface="Wingdings" pitchFamily="2" charset="2"/>
              <a:buChar char="v"/>
            </a:pPr>
            <a:r>
              <a:rPr lang="fa-IR" b="1" dirty="0" smtClean="0">
                <a:cs typeface="B Mitra" pitchFamily="2" charset="-78"/>
              </a:rPr>
              <a:t>دو انتهای نوار تنشن </a:t>
            </a:r>
            <a:r>
              <a:rPr lang="en-US" b="1" dirty="0" smtClean="0">
                <a:cs typeface="B Mitra" pitchFamily="2" charset="-78"/>
              </a:rPr>
              <a:t>off</a:t>
            </a:r>
            <a:r>
              <a:rPr lang="fa-IR" b="1" dirty="0" smtClean="0">
                <a:cs typeface="B Mitra" pitchFamily="2" charset="-78"/>
              </a:rPr>
              <a:t> است.</a:t>
            </a:r>
            <a:endParaRPr lang="en-US" b="1" dirty="0">
              <a:cs typeface="B Mitra" pitchFamily="2" charset="-78"/>
            </a:endParaRPr>
          </a:p>
        </p:txBody>
      </p:sp>
    </p:spTree>
    <p:extLst>
      <p:ext uri="{BB962C8B-B14F-4D97-AF65-F5344CB8AC3E}">
        <p14:creationId xmlns:p14="http://schemas.microsoft.com/office/powerpoint/2010/main" val="40935293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800" dirty="0" smtClean="0">
                <a:cs typeface="B Titr" pitchFamily="2" charset="-78"/>
              </a:rPr>
              <a:t>آماده سازی پوست</a:t>
            </a:r>
            <a:endParaRPr lang="en-US" sz="4800" dirty="0">
              <a:cs typeface="B Titr" pitchFamily="2" charset="-78"/>
            </a:endParaRPr>
          </a:p>
        </p:txBody>
      </p:sp>
      <p:sp>
        <p:nvSpPr>
          <p:cNvPr id="3" name="Text Placeholder 2"/>
          <p:cNvSpPr>
            <a:spLocks noGrp="1"/>
          </p:cNvSpPr>
          <p:nvPr>
            <p:ph type="body" idx="1"/>
          </p:nvPr>
        </p:nvSpPr>
        <p:spPr>
          <a:xfrm>
            <a:off x="381000" y="2286000"/>
            <a:ext cx="8153400" cy="4191000"/>
          </a:xfrm>
        </p:spPr>
        <p:txBody>
          <a:bodyPr>
            <a:normAutofit/>
          </a:bodyPr>
          <a:lstStyle/>
          <a:p>
            <a:pPr algn="r" rtl="1"/>
            <a:r>
              <a:rPr lang="fa-IR" sz="3200" dirty="0" smtClean="0">
                <a:cs typeface="B Mitra" pitchFamily="2" charset="-78"/>
              </a:rPr>
              <a:t>1. قبل از استفاده از نوار باید پوست را کاملا از هر گونه روغن (چربی پوست)، و رطوبت پاک کرد.</a:t>
            </a:r>
          </a:p>
          <a:p>
            <a:pPr algn="r" rtl="1"/>
            <a:endParaRPr lang="fa-IR" sz="3200" dirty="0" smtClean="0">
              <a:cs typeface="B Mitra" pitchFamily="2" charset="-78"/>
            </a:endParaRPr>
          </a:p>
          <a:p>
            <a:pPr algn="r" rtl="1"/>
            <a:r>
              <a:rPr lang="fa-IR" sz="3200" dirty="0" smtClean="0">
                <a:cs typeface="B Mitra" pitchFamily="2" charset="-78"/>
              </a:rPr>
              <a:t>2. بهتر است موهای بیمار </a:t>
            </a:r>
            <a:r>
              <a:rPr lang="en-US" sz="3200" dirty="0" smtClean="0">
                <a:cs typeface="B Mitra" pitchFamily="2" charset="-78"/>
              </a:rPr>
              <a:t>Shave</a:t>
            </a:r>
            <a:r>
              <a:rPr lang="fa-IR" sz="3200" dirty="0" smtClean="0">
                <a:cs typeface="B Mitra" pitchFamily="2" charset="-78"/>
              </a:rPr>
              <a:t> شده باشد.</a:t>
            </a:r>
          </a:p>
          <a:p>
            <a:pPr algn="r" rtl="1"/>
            <a:endParaRPr lang="fa-IR" sz="3200" dirty="0">
              <a:cs typeface="B Mitra" pitchFamily="2" charset="-78"/>
            </a:endParaRPr>
          </a:p>
          <a:p>
            <a:pPr algn="r" rtl="1"/>
            <a:r>
              <a:rPr lang="fa-IR" sz="3200" dirty="0" smtClean="0">
                <a:cs typeface="B Mitra" pitchFamily="2" charset="-78"/>
              </a:rPr>
              <a:t>3. اگر بخواهید از نوار در محیط های مرطوب استفاده کنید بهتر است از نوار ضد آب آن استفاده نمایید.</a:t>
            </a:r>
            <a:endParaRPr lang="en-US" sz="3200" dirty="0">
              <a:cs typeface="B Mitra" pitchFamily="2" charset="-78"/>
            </a:endParaRPr>
          </a:p>
        </p:txBody>
      </p:sp>
    </p:spTree>
    <p:extLst>
      <p:ext uri="{BB962C8B-B14F-4D97-AF65-F5344CB8AC3E}">
        <p14:creationId xmlns:p14="http://schemas.microsoft.com/office/powerpoint/2010/main" val="5276442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itchFamily="34" charset="0"/>
              </a:rPr>
              <a:t>Trigger Point</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399" y="1833032"/>
            <a:ext cx="2500055" cy="174836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824089"/>
            <a:ext cx="1654987" cy="175731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1864544"/>
            <a:ext cx="2031757" cy="171685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742593"/>
            <a:ext cx="2057400" cy="182000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4857" y="3742593"/>
            <a:ext cx="2164743" cy="182000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800" y="3755656"/>
            <a:ext cx="1971696" cy="1806944"/>
          </a:xfrm>
          <a:prstGeom prst="rect">
            <a:avLst/>
          </a:prstGeom>
        </p:spPr>
      </p:pic>
      <p:sp>
        <p:nvSpPr>
          <p:cNvPr id="10" name="TextBox 9"/>
          <p:cNvSpPr txBox="1"/>
          <p:nvPr/>
        </p:nvSpPr>
        <p:spPr>
          <a:xfrm>
            <a:off x="2293744" y="3135868"/>
            <a:ext cx="312906" cy="369332"/>
          </a:xfrm>
          <a:prstGeom prst="rect">
            <a:avLst/>
          </a:prstGeom>
          <a:noFill/>
        </p:spPr>
        <p:txBody>
          <a:bodyPr wrap="none" rtlCol="0">
            <a:spAutoFit/>
          </a:bodyPr>
          <a:lstStyle/>
          <a:p>
            <a:r>
              <a:rPr lang="en-US" dirty="0" smtClean="0"/>
              <a:t>1</a:t>
            </a:r>
            <a:endParaRPr lang="en-US" dirty="0"/>
          </a:p>
        </p:txBody>
      </p:sp>
      <p:sp>
        <p:nvSpPr>
          <p:cNvPr id="11" name="TextBox 10"/>
          <p:cNvSpPr txBox="1"/>
          <p:nvPr/>
        </p:nvSpPr>
        <p:spPr>
          <a:xfrm>
            <a:off x="4085281" y="3100124"/>
            <a:ext cx="312906" cy="369332"/>
          </a:xfrm>
          <a:prstGeom prst="rect">
            <a:avLst/>
          </a:prstGeom>
          <a:noFill/>
        </p:spPr>
        <p:txBody>
          <a:bodyPr wrap="none" rtlCol="0">
            <a:spAutoFit/>
          </a:bodyPr>
          <a:lstStyle/>
          <a:p>
            <a:r>
              <a:rPr lang="en-US" dirty="0" smtClean="0"/>
              <a:t>2</a:t>
            </a:r>
            <a:endParaRPr lang="en-US" dirty="0"/>
          </a:p>
        </p:txBody>
      </p:sp>
      <p:sp>
        <p:nvSpPr>
          <p:cNvPr id="12" name="TextBox 11"/>
          <p:cNvSpPr txBox="1"/>
          <p:nvPr/>
        </p:nvSpPr>
        <p:spPr>
          <a:xfrm>
            <a:off x="6154590" y="3100124"/>
            <a:ext cx="312906" cy="369332"/>
          </a:xfrm>
          <a:prstGeom prst="rect">
            <a:avLst/>
          </a:prstGeom>
          <a:noFill/>
        </p:spPr>
        <p:txBody>
          <a:bodyPr wrap="none" rtlCol="0">
            <a:spAutoFit/>
          </a:bodyPr>
          <a:lstStyle/>
          <a:p>
            <a:r>
              <a:rPr lang="en-US" dirty="0" smtClean="0"/>
              <a:t>3</a:t>
            </a:r>
            <a:endParaRPr lang="en-US" dirty="0"/>
          </a:p>
        </p:txBody>
      </p:sp>
      <p:sp>
        <p:nvSpPr>
          <p:cNvPr id="13" name="TextBox 12"/>
          <p:cNvSpPr txBox="1"/>
          <p:nvPr/>
        </p:nvSpPr>
        <p:spPr>
          <a:xfrm>
            <a:off x="1896894" y="5074735"/>
            <a:ext cx="312906" cy="369332"/>
          </a:xfrm>
          <a:prstGeom prst="rect">
            <a:avLst/>
          </a:prstGeom>
          <a:noFill/>
        </p:spPr>
        <p:txBody>
          <a:bodyPr wrap="none" rtlCol="0">
            <a:spAutoFit/>
          </a:bodyPr>
          <a:lstStyle/>
          <a:p>
            <a:r>
              <a:rPr lang="en-US" dirty="0" smtClean="0"/>
              <a:t>4</a:t>
            </a:r>
            <a:endParaRPr lang="en-US" dirty="0"/>
          </a:p>
        </p:txBody>
      </p:sp>
      <p:sp>
        <p:nvSpPr>
          <p:cNvPr id="14" name="TextBox 13"/>
          <p:cNvSpPr txBox="1"/>
          <p:nvPr/>
        </p:nvSpPr>
        <p:spPr>
          <a:xfrm>
            <a:off x="4085281" y="5079090"/>
            <a:ext cx="312906" cy="369332"/>
          </a:xfrm>
          <a:prstGeom prst="rect">
            <a:avLst/>
          </a:prstGeom>
          <a:noFill/>
        </p:spPr>
        <p:txBody>
          <a:bodyPr wrap="none" rtlCol="0">
            <a:spAutoFit/>
          </a:bodyPr>
          <a:lstStyle/>
          <a:p>
            <a:r>
              <a:rPr lang="en-US" dirty="0" smtClean="0"/>
              <a:t>5</a:t>
            </a:r>
            <a:endParaRPr lang="en-US" dirty="0"/>
          </a:p>
        </p:txBody>
      </p:sp>
      <p:sp>
        <p:nvSpPr>
          <p:cNvPr id="15" name="TextBox 14"/>
          <p:cNvSpPr txBox="1"/>
          <p:nvPr/>
        </p:nvSpPr>
        <p:spPr>
          <a:xfrm>
            <a:off x="6117277" y="5079090"/>
            <a:ext cx="312906" cy="369332"/>
          </a:xfrm>
          <a:prstGeom prst="rect">
            <a:avLst/>
          </a:prstGeom>
          <a:noFill/>
        </p:spPr>
        <p:txBody>
          <a:bodyPr wrap="none" rtlCol="0">
            <a:spAutoFit/>
          </a:bodyPr>
          <a:lstStyle/>
          <a:p>
            <a:r>
              <a:rPr lang="en-US" dirty="0" smtClean="0"/>
              <a:t>6</a:t>
            </a:r>
            <a:endParaRPr lang="en-US" dirty="0"/>
          </a:p>
        </p:txBody>
      </p:sp>
      <p:sp>
        <p:nvSpPr>
          <p:cNvPr id="16" name="TextBox 15"/>
          <p:cNvSpPr txBox="1"/>
          <p:nvPr/>
        </p:nvSpPr>
        <p:spPr>
          <a:xfrm>
            <a:off x="6538443" y="2057400"/>
            <a:ext cx="2540243" cy="3693319"/>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از تکنیک </a:t>
            </a:r>
            <a:r>
              <a:rPr lang="en-US" b="1" dirty="0" smtClean="0">
                <a:solidFill>
                  <a:schemeClr val="accent6">
                    <a:lumMod val="60000"/>
                    <a:lumOff val="40000"/>
                  </a:schemeClr>
                </a:solidFill>
                <a:cs typeface="B Mitra" pitchFamily="2" charset="-78"/>
              </a:rPr>
              <a:t>Fascia Corr.</a:t>
            </a:r>
            <a:r>
              <a:rPr lang="en-US" b="1" dirty="0">
                <a:solidFill>
                  <a:schemeClr val="accent6">
                    <a:lumMod val="60000"/>
                    <a:lumOff val="40000"/>
                  </a:schemeClr>
                </a:solidFill>
                <a:cs typeface="B Mitra" pitchFamily="2" charset="-78"/>
              </a:rPr>
              <a:t> </a:t>
            </a:r>
            <a:r>
              <a:rPr lang="en-US" b="1" dirty="0" smtClean="0">
                <a:solidFill>
                  <a:schemeClr val="accent6">
                    <a:lumMod val="60000"/>
                    <a:lumOff val="40000"/>
                  </a:schemeClr>
                </a:solidFill>
                <a:cs typeface="B Mitra" pitchFamily="2" charset="-78"/>
              </a:rPr>
              <a:t>Star tech.</a:t>
            </a:r>
            <a:r>
              <a:rPr lang="fa-IR" b="1" dirty="0" smtClean="0">
                <a:solidFill>
                  <a:schemeClr val="accent6">
                    <a:lumMod val="60000"/>
                    <a:lumOff val="40000"/>
                  </a:schemeClr>
                </a:solidFill>
                <a:cs typeface="B Mitra" pitchFamily="2" charset="-78"/>
              </a:rPr>
              <a:t> </a:t>
            </a:r>
            <a:r>
              <a:rPr lang="fa-IR" b="1" dirty="0" smtClean="0">
                <a:cs typeface="B Mitra" pitchFamily="2" charset="-78"/>
              </a:rPr>
              <a:t>استفاده می شود.</a:t>
            </a:r>
          </a:p>
          <a:p>
            <a:pPr marL="285750" indent="-285750" algn="r" rtl="1">
              <a:buFont typeface="Wingdings" pitchFamily="2" charset="2"/>
              <a:buChar char="v"/>
            </a:pPr>
            <a:endParaRPr lang="fa-IR" b="1" dirty="0" smtClean="0">
              <a:cs typeface="B Mitra" pitchFamily="2" charset="-78"/>
            </a:endParaRPr>
          </a:p>
          <a:p>
            <a:pPr marL="285750" indent="-285750" algn="r" rtl="1">
              <a:buFont typeface="Wingdings" pitchFamily="2" charset="2"/>
              <a:buChar char="v"/>
            </a:pPr>
            <a:r>
              <a:rPr lang="fa-IR" b="1" dirty="0" smtClean="0">
                <a:cs typeface="B Mitra" pitchFamily="2" charset="-78"/>
              </a:rPr>
              <a:t>یک استریپ </a:t>
            </a:r>
            <a:r>
              <a:rPr lang="en-US" b="1" dirty="0" smtClean="0">
                <a:cs typeface="B Mitra" pitchFamily="2" charset="-78"/>
              </a:rPr>
              <a:t>I</a:t>
            </a:r>
            <a:r>
              <a:rPr lang="fa-IR" b="1" dirty="0" smtClean="0">
                <a:cs typeface="B Mitra" pitchFamily="2" charset="-78"/>
              </a:rPr>
              <a:t> را از زیر ناحیه تریگر در جهت خارج بکشید.</a:t>
            </a:r>
          </a:p>
          <a:p>
            <a:pPr marL="285750" indent="-285750" algn="r" rtl="1">
              <a:buFont typeface="Wingdings" pitchFamily="2" charset="2"/>
              <a:buChar char="v"/>
            </a:pPr>
            <a:endParaRPr lang="fa-IR" b="1" dirty="0" smtClean="0">
              <a:cs typeface="B Mitra" pitchFamily="2" charset="-78"/>
            </a:endParaRPr>
          </a:p>
          <a:p>
            <a:pPr marL="285750" indent="-285750" algn="r" rtl="1">
              <a:buFont typeface="Wingdings" pitchFamily="2" charset="2"/>
              <a:buChar char="v"/>
            </a:pPr>
            <a:r>
              <a:rPr lang="fa-IR" b="1" dirty="0" smtClean="0">
                <a:cs typeface="B Mitra" pitchFamily="2" charset="-78"/>
              </a:rPr>
              <a:t>با کمک نوارهای دیگر مطابق با شکل، فاشیا را به صورت چرخشی بکشید.</a:t>
            </a:r>
          </a:p>
          <a:p>
            <a:pPr marL="285750" indent="-285750" algn="r" rtl="1">
              <a:buFont typeface="Wingdings" pitchFamily="2" charset="2"/>
              <a:buChar char="v"/>
            </a:pPr>
            <a:endParaRPr lang="fa-IR" b="1" dirty="0">
              <a:cs typeface="B Mitra" pitchFamily="2" charset="-78"/>
            </a:endParaRPr>
          </a:p>
          <a:p>
            <a:pPr marL="285750" indent="-285750" algn="r" rtl="1">
              <a:buFont typeface="Wingdings" pitchFamily="2" charset="2"/>
              <a:buChar char="v"/>
            </a:pPr>
            <a:endParaRPr lang="en-US" b="1" dirty="0">
              <a:cs typeface="B Mitra" pitchFamily="2" charset="-78"/>
            </a:endParaRPr>
          </a:p>
        </p:txBody>
      </p:sp>
    </p:spTree>
    <p:extLst>
      <p:ext uri="{BB962C8B-B14F-4D97-AF65-F5344CB8AC3E}">
        <p14:creationId xmlns:p14="http://schemas.microsoft.com/office/powerpoint/2010/main" val="32163743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itchFamily="34" charset="0"/>
              </a:rPr>
              <a:t>Rib Fracture and Contusion</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1" y="1752601"/>
            <a:ext cx="2714687" cy="327659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752600"/>
            <a:ext cx="3697615" cy="3276600"/>
          </a:xfrm>
          <a:prstGeom prst="rect">
            <a:avLst/>
          </a:prstGeom>
        </p:spPr>
      </p:pic>
      <p:sp>
        <p:nvSpPr>
          <p:cNvPr id="6" name="TextBox 5"/>
          <p:cNvSpPr txBox="1"/>
          <p:nvPr/>
        </p:nvSpPr>
        <p:spPr>
          <a:xfrm>
            <a:off x="2743200" y="4604266"/>
            <a:ext cx="311304" cy="369332"/>
          </a:xfrm>
          <a:prstGeom prst="rect">
            <a:avLst/>
          </a:prstGeom>
          <a:noFill/>
        </p:spPr>
        <p:txBody>
          <a:bodyPr wrap="none" rtlCol="0">
            <a:spAutoFit/>
          </a:bodyPr>
          <a:lstStyle/>
          <a:p>
            <a:r>
              <a:rPr lang="fa-IR" dirty="0" smtClean="0"/>
              <a:t>1</a:t>
            </a:r>
            <a:endParaRPr lang="en-US" dirty="0"/>
          </a:p>
        </p:txBody>
      </p:sp>
      <p:sp>
        <p:nvSpPr>
          <p:cNvPr id="7" name="TextBox 6"/>
          <p:cNvSpPr txBox="1"/>
          <p:nvPr/>
        </p:nvSpPr>
        <p:spPr>
          <a:xfrm>
            <a:off x="6662911" y="4604266"/>
            <a:ext cx="311304" cy="369332"/>
          </a:xfrm>
          <a:prstGeom prst="rect">
            <a:avLst/>
          </a:prstGeom>
          <a:noFill/>
        </p:spPr>
        <p:txBody>
          <a:bodyPr wrap="none" rtlCol="0">
            <a:spAutoFit/>
          </a:bodyPr>
          <a:lstStyle/>
          <a:p>
            <a:r>
              <a:rPr lang="fa-IR" dirty="0" smtClean="0"/>
              <a:t>2</a:t>
            </a:r>
            <a:endParaRPr lang="en-US" dirty="0"/>
          </a:p>
        </p:txBody>
      </p:sp>
      <p:sp>
        <p:nvSpPr>
          <p:cNvPr id="8" name="TextBox 7"/>
          <p:cNvSpPr txBox="1"/>
          <p:nvPr/>
        </p:nvSpPr>
        <p:spPr>
          <a:xfrm>
            <a:off x="381000" y="5334000"/>
            <a:ext cx="8458200" cy="1200329"/>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اول با لمس کردن ناحیه تندر را پیدا کنید.</a:t>
            </a:r>
          </a:p>
          <a:p>
            <a:pPr marL="285750" indent="-285750" algn="r" rtl="1">
              <a:buFont typeface="Wingdings" pitchFamily="2" charset="2"/>
              <a:buChar char="v"/>
            </a:pPr>
            <a:r>
              <a:rPr lang="fa-IR" b="1" dirty="0" smtClean="0">
                <a:cs typeface="B Mitra" pitchFamily="2" charset="-78"/>
              </a:rPr>
              <a:t>برش </a:t>
            </a:r>
            <a:r>
              <a:rPr lang="en-US" b="1" dirty="0" smtClean="0">
                <a:cs typeface="B Mitra" pitchFamily="2" charset="-78"/>
              </a:rPr>
              <a:t>I</a:t>
            </a:r>
            <a:r>
              <a:rPr lang="fa-IR" b="1" dirty="0">
                <a:cs typeface="B Mitra" pitchFamily="2" charset="-78"/>
              </a:rPr>
              <a:t> </a:t>
            </a:r>
            <a:r>
              <a:rPr lang="fa-IR" b="1" dirty="0" smtClean="0">
                <a:cs typeface="B Mitra" pitchFamily="2" charset="-78"/>
              </a:rPr>
              <a:t>به صورت </a:t>
            </a:r>
            <a:r>
              <a:rPr lang="en-US" b="1" dirty="0" smtClean="0">
                <a:cs typeface="B Mitra" pitchFamily="2" charset="-78"/>
              </a:rPr>
              <a:t>Paper off</a:t>
            </a:r>
            <a:endParaRPr lang="fa-IR" b="1" dirty="0" smtClean="0">
              <a:cs typeface="B Mitra" pitchFamily="2" charset="-78"/>
            </a:endParaRPr>
          </a:p>
          <a:p>
            <a:pPr marL="285750" indent="-285750" algn="r" rtl="1">
              <a:buFont typeface="Wingdings" pitchFamily="2" charset="2"/>
              <a:buChar char="v"/>
            </a:pPr>
            <a:r>
              <a:rPr lang="fa-IR" b="1" dirty="0" smtClean="0">
                <a:cs typeface="B Mitra" pitchFamily="2" charset="-78"/>
              </a:rPr>
              <a:t>در هنگام چسباندن از بیمار بخواهید دم عمیق بکشد و نگه دارد تا شما نوار را ببندید.</a:t>
            </a:r>
          </a:p>
          <a:p>
            <a:pPr marL="285750" indent="-285750" algn="r" rtl="1">
              <a:buFont typeface="Wingdings" pitchFamily="2" charset="2"/>
              <a:buChar char="v"/>
            </a:pPr>
            <a:r>
              <a:rPr lang="fa-IR" b="1" dirty="0" smtClean="0">
                <a:solidFill>
                  <a:schemeClr val="bg1"/>
                </a:solidFill>
                <a:cs typeface="B Mitra" pitchFamily="2" charset="-78"/>
              </a:rPr>
              <a:t>در روش دیگری می توان به وسیله </a:t>
            </a:r>
            <a:r>
              <a:rPr lang="en-US" b="1" dirty="0" err="1" smtClean="0">
                <a:solidFill>
                  <a:schemeClr val="bg1"/>
                </a:solidFill>
                <a:cs typeface="B Mitra" pitchFamily="2" charset="-78"/>
              </a:rPr>
              <a:t>Criss</a:t>
            </a:r>
            <a:r>
              <a:rPr lang="en-US" b="1" dirty="0" smtClean="0">
                <a:solidFill>
                  <a:schemeClr val="bg1"/>
                </a:solidFill>
                <a:cs typeface="B Mitra" pitchFamily="2" charset="-78"/>
              </a:rPr>
              <a:t> Cross</a:t>
            </a:r>
            <a:r>
              <a:rPr lang="fa-IR" b="1" dirty="0" smtClean="0">
                <a:solidFill>
                  <a:schemeClr val="bg1"/>
                </a:solidFill>
                <a:cs typeface="B Mitra" pitchFamily="2" charset="-78"/>
              </a:rPr>
              <a:t>ها به شکل </a:t>
            </a:r>
            <a:r>
              <a:rPr lang="en-US" b="1" dirty="0" smtClean="0">
                <a:solidFill>
                  <a:schemeClr val="bg1"/>
                </a:solidFill>
                <a:cs typeface="B Mitra" pitchFamily="2" charset="-78"/>
              </a:rPr>
              <a:t>Fan</a:t>
            </a:r>
            <a:r>
              <a:rPr lang="fa-IR" b="1" dirty="0" smtClean="0">
                <a:solidFill>
                  <a:schemeClr val="bg1"/>
                </a:solidFill>
                <a:cs typeface="B Mitra" pitchFamily="2" charset="-78"/>
              </a:rPr>
              <a:t> روی ناحیه ضربه ببندید.</a:t>
            </a:r>
            <a:endParaRPr lang="en-US" b="1" dirty="0">
              <a:solidFill>
                <a:schemeClr val="bg1"/>
              </a:solidFill>
              <a:cs typeface="B Mitra" pitchFamily="2" charset="-78"/>
            </a:endParaRPr>
          </a:p>
        </p:txBody>
      </p:sp>
    </p:spTree>
    <p:extLst>
      <p:ext uri="{BB962C8B-B14F-4D97-AF65-F5344CB8AC3E}">
        <p14:creationId xmlns:p14="http://schemas.microsoft.com/office/powerpoint/2010/main" val="40494543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itchFamily="34" charset="0"/>
              </a:rPr>
              <a:t>L.B.P</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3935" y="1447800"/>
            <a:ext cx="2229265" cy="243825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076" y="1447799"/>
            <a:ext cx="2886324" cy="241620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447799"/>
            <a:ext cx="1981200" cy="243760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4038600"/>
            <a:ext cx="2133600" cy="251131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8076" y="4038600"/>
            <a:ext cx="1687448" cy="2511319"/>
          </a:xfrm>
          <a:prstGeom prst="rect">
            <a:avLst/>
          </a:prstGeom>
        </p:spPr>
      </p:pic>
      <p:sp>
        <p:nvSpPr>
          <p:cNvPr id="9" name="TextBox 8"/>
          <p:cNvSpPr txBox="1"/>
          <p:nvPr/>
        </p:nvSpPr>
        <p:spPr>
          <a:xfrm>
            <a:off x="2444904" y="3485179"/>
            <a:ext cx="311304" cy="369332"/>
          </a:xfrm>
          <a:prstGeom prst="rect">
            <a:avLst/>
          </a:prstGeom>
          <a:noFill/>
        </p:spPr>
        <p:txBody>
          <a:bodyPr wrap="none" rtlCol="0">
            <a:spAutoFit/>
          </a:bodyPr>
          <a:lstStyle/>
          <a:p>
            <a:r>
              <a:rPr lang="fa-IR" dirty="0" smtClean="0"/>
              <a:t>1</a:t>
            </a:r>
            <a:endParaRPr lang="en-US" dirty="0"/>
          </a:p>
        </p:txBody>
      </p:sp>
      <p:sp>
        <p:nvSpPr>
          <p:cNvPr id="10" name="TextBox 9"/>
          <p:cNvSpPr txBox="1"/>
          <p:nvPr/>
        </p:nvSpPr>
        <p:spPr>
          <a:xfrm>
            <a:off x="5585501" y="3530099"/>
            <a:ext cx="311304" cy="369332"/>
          </a:xfrm>
          <a:prstGeom prst="rect">
            <a:avLst/>
          </a:prstGeom>
          <a:noFill/>
        </p:spPr>
        <p:txBody>
          <a:bodyPr wrap="none" rtlCol="0">
            <a:spAutoFit/>
          </a:bodyPr>
          <a:lstStyle/>
          <a:p>
            <a:r>
              <a:rPr lang="fa-IR" dirty="0" smtClean="0"/>
              <a:t>2</a:t>
            </a:r>
            <a:endParaRPr lang="en-US" dirty="0"/>
          </a:p>
        </p:txBody>
      </p:sp>
      <p:sp>
        <p:nvSpPr>
          <p:cNvPr id="11" name="TextBox 10"/>
          <p:cNvSpPr txBox="1"/>
          <p:nvPr/>
        </p:nvSpPr>
        <p:spPr>
          <a:xfrm>
            <a:off x="7765896" y="3494670"/>
            <a:ext cx="311304" cy="369332"/>
          </a:xfrm>
          <a:prstGeom prst="rect">
            <a:avLst/>
          </a:prstGeom>
          <a:noFill/>
        </p:spPr>
        <p:txBody>
          <a:bodyPr wrap="none" rtlCol="0">
            <a:spAutoFit/>
          </a:bodyPr>
          <a:lstStyle/>
          <a:p>
            <a:r>
              <a:rPr lang="fa-IR" dirty="0" smtClean="0"/>
              <a:t>3</a:t>
            </a:r>
            <a:endParaRPr lang="en-US" dirty="0"/>
          </a:p>
        </p:txBody>
      </p:sp>
      <p:sp>
        <p:nvSpPr>
          <p:cNvPr id="12" name="TextBox 11"/>
          <p:cNvSpPr txBox="1"/>
          <p:nvPr/>
        </p:nvSpPr>
        <p:spPr>
          <a:xfrm>
            <a:off x="2355696" y="6180587"/>
            <a:ext cx="311304" cy="369332"/>
          </a:xfrm>
          <a:prstGeom prst="rect">
            <a:avLst/>
          </a:prstGeom>
          <a:noFill/>
        </p:spPr>
        <p:txBody>
          <a:bodyPr wrap="none" rtlCol="0">
            <a:spAutoFit/>
          </a:bodyPr>
          <a:lstStyle/>
          <a:p>
            <a:r>
              <a:rPr lang="fa-IR" dirty="0" smtClean="0"/>
              <a:t>4</a:t>
            </a:r>
            <a:endParaRPr lang="en-US" dirty="0"/>
          </a:p>
        </p:txBody>
      </p:sp>
      <p:sp>
        <p:nvSpPr>
          <p:cNvPr id="13" name="TextBox 12"/>
          <p:cNvSpPr txBox="1"/>
          <p:nvPr/>
        </p:nvSpPr>
        <p:spPr>
          <a:xfrm>
            <a:off x="4224220" y="6180587"/>
            <a:ext cx="311304" cy="369332"/>
          </a:xfrm>
          <a:prstGeom prst="rect">
            <a:avLst/>
          </a:prstGeom>
          <a:noFill/>
        </p:spPr>
        <p:txBody>
          <a:bodyPr wrap="none" rtlCol="0">
            <a:spAutoFit/>
          </a:bodyPr>
          <a:lstStyle/>
          <a:p>
            <a:r>
              <a:rPr lang="fa-IR" dirty="0" smtClean="0"/>
              <a:t>5</a:t>
            </a:r>
            <a:endParaRPr lang="en-US" dirty="0"/>
          </a:p>
        </p:txBody>
      </p:sp>
      <p:sp>
        <p:nvSpPr>
          <p:cNvPr id="14" name="TextBox 13"/>
          <p:cNvSpPr txBox="1"/>
          <p:nvPr/>
        </p:nvSpPr>
        <p:spPr>
          <a:xfrm>
            <a:off x="4648200" y="4114800"/>
            <a:ext cx="4343400" cy="2585323"/>
          </a:xfrm>
          <a:prstGeom prst="rect">
            <a:avLst/>
          </a:prstGeom>
          <a:noFill/>
        </p:spPr>
        <p:txBody>
          <a:bodyPr wrap="square" rtlCol="0">
            <a:spAutoFit/>
          </a:bodyPr>
          <a:lstStyle/>
          <a:p>
            <a:pPr marL="285750" indent="-285750" algn="r" rtl="1">
              <a:buFont typeface="Wingdings" pitchFamily="2" charset="2"/>
              <a:buChar char="v"/>
            </a:pPr>
            <a:r>
              <a:rPr lang="fa-IR" b="1" dirty="0" smtClean="0">
                <a:solidFill>
                  <a:schemeClr val="accent2">
                    <a:lumMod val="40000"/>
                    <a:lumOff val="60000"/>
                  </a:schemeClr>
                </a:solidFill>
                <a:cs typeface="B Mitra" pitchFamily="2" charset="-78"/>
              </a:rPr>
              <a:t>هدف افزایش حس پروپریوسپشن عضلات پاراورتبرال است تا همیشه در یک تنشن حفاظتی باشند.</a:t>
            </a:r>
          </a:p>
          <a:p>
            <a:pPr marL="285750" indent="-285750" algn="r" rtl="1">
              <a:buFont typeface="Wingdings" pitchFamily="2" charset="2"/>
              <a:buChar char="v"/>
            </a:pPr>
            <a:r>
              <a:rPr lang="fa-IR" b="1" dirty="0" smtClean="0">
                <a:cs typeface="B Mitra" pitchFamily="2" charset="-78"/>
              </a:rPr>
              <a:t>برش </a:t>
            </a:r>
            <a:r>
              <a:rPr lang="en-US" b="1" dirty="0" smtClean="0">
                <a:cs typeface="B Mitra" pitchFamily="2" charset="-78"/>
              </a:rPr>
              <a:t>I</a:t>
            </a:r>
            <a:r>
              <a:rPr lang="fa-IR" b="1" dirty="0" smtClean="0">
                <a:cs typeface="B Mitra" pitchFamily="2" charset="-78"/>
              </a:rPr>
              <a:t>؛ پایه نوار روی </a:t>
            </a:r>
            <a:r>
              <a:rPr lang="en-US" b="1" dirty="0" smtClean="0">
                <a:cs typeface="B Mitra" pitchFamily="2" charset="-78"/>
              </a:rPr>
              <a:t>PSIS</a:t>
            </a:r>
            <a:r>
              <a:rPr lang="fa-IR" b="1" dirty="0" smtClean="0">
                <a:cs typeface="B Mitra" pitchFamily="2" charset="-78"/>
              </a:rPr>
              <a:t>به صورت تنشن </a:t>
            </a:r>
            <a:r>
              <a:rPr lang="en-US" b="1" dirty="0" smtClean="0">
                <a:cs typeface="B Mitra" pitchFamily="2" charset="-78"/>
              </a:rPr>
              <a:t>off</a:t>
            </a:r>
            <a:endParaRPr lang="fa-IR" b="1" dirty="0" smtClean="0">
              <a:cs typeface="B Mitra" pitchFamily="2" charset="-78"/>
            </a:endParaRPr>
          </a:p>
          <a:p>
            <a:pPr marL="285750" indent="-285750" algn="r" rtl="1">
              <a:buFont typeface="Wingdings" pitchFamily="2" charset="2"/>
              <a:buChar char="v"/>
            </a:pPr>
            <a:r>
              <a:rPr lang="fa-IR" b="1" dirty="0" smtClean="0">
                <a:cs typeface="B Mitra" pitchFamily="2" charset="-78"/>
              </a:rPr>
              <a:t>سپس از فرد می خواهید به جلو خم شود. برای سمت دیگر تکرار کنید.</a:t>
            </a:r>
          </a:p>
          <a:p>
            <a:pPr marL="285750" indent="-285750" algn="r" rtl="1">
              <a:buFont typeface="Wingdings" pitchFamily="2" charset="2"/>
              <a:buChar char="v"/>
            </a:pPr>
            <a:r>
              <a:rPr lang="fa-IR" b="1" dirty="0" smtClean="0">
                <a:cs typeface="B Mitra" pitchFamily="2" charset="-78"/>
              </a:rPr>
              <a:t>نقطه درد را بیابید.</a:t>
            </a:r>
          </a:p>
          <a:p>
            <a:pPr marL="285750" indent="-285750" algn="r" rtl="1">
              <a:buFont typeface="Wingdings" pitchFamily="2" charset="2"/>
              <a:buChar char="v"/>
            </a:pPr>
            <a:r>
              <a:rPr lang="en-US" b="1" dirty="0" err="1" smtClean="0">
                <a:cs typeface="B Mitra" pitchFamily="2" charset="-78"/>
              </a:rPr>
              <a:t>Istrip</a:t>
            </a:r>
            <a:r>
              <a:rPr lang="fa-IR" b="1" dirty="0" smtClean="0">
                <a:cs typeface="B Mitra" pitchFamily="2" charset="-78"/>
              </a:rPr>
              <a:t>؛ به صورت </a:t>
            </a:r>
            <a:r>
              <a:rPr lang="en-US" b="1" dirty="0" smtClean="0">
                <a:cs typeface="B Mitra" pitchFamily="2" charset="-78"/>
              </a:rPr>
              <a:t>Paper off</a:t>
            </a:r>
            <a:r>
              <a:rPr lang="fa-IR" b="1" dirty="0" smtClean="0">
                <a:cs typeface="B Mitra" pitchFamily="2" charset="-78"/>
              </a:rPr>
              <a:t> با تنشن 50%</a:t>
            </a:r>
          </a:p>
          <a:p>
            <a:pPr marL="285750" indent="-285750" algn="r" rtl="1">
              <a:buFont typeface="Wingdings" pitchFamily="2" charset="2"/>
              <a:buChar char="v"/>
            </a:pPr>
            <a:r>
              <a:rPr lang="fa-IR" b="1" dirty="0" smtClean="0">
                <a:solidFill>
                  <a:schemeClr val="accent5">
                    <a:lumMod val="75000"/>
                  </a:schemeClr>
                </a:solidFill>
                <a:cs typeface="B Mitra" pitchFamily="2" charset="-78"/>
              </a:rPr>
              <a:t>در صورت اعمال فشار بیشتر: تکنیک استار</a:t>
            </a:r>
            <a:endParaRPr lang="en-US" b="1" dirty="0">
              <a:solidFill>
                <a:schemeClr val="accent5">
                  <a:lumMod val="75000"/>
                </a:schemeClr>
              </a:solidFill>
              <a:cs typeface="B Mitra" pitchFamily="2" charset="-78"/>
            </a:endParaRPr>
          </a:p>
        </p:txBody>
      </p:sp>
    </p:spTree>
    <p:extLst>
      <p:ext uri="{BB962C8B-B14F-4D97-AF65-F5344CB8AC3E}">
        <p14:creationId xmlns:p14="http://schemas.microsoft.com/office/powerpoint/2010/main" val="28410738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Arial Black" pitchFamily="34" charset="0"/>
              </a:rPr>
              <a:t>Myofascial</a:t>
            </a:r>
            <a:r>
              <a:rPr lang="en-US" dirty="0" smtClean="0">
                <a:latin typeface="Arial Black" pitchFamily="34" charset="0"/>
              </a:rPr>
              <a:t> L.B.P Syndrome</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698412"/>
            <a:ext cx="1645621" cy="215709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698412"/>
            <a:ext cx="1600200" cy="21570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7131" y="1698412"/>
            <a:ext cx="3167069" cy="215709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1698412"/>
            <a:ext cx="1882325" cy="215927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3962400"/>
            <a:ext cx="1584061" cy="2380372"/>
          </a:xfrm>
          <a:prstGeom prst="rect">
            <a:avLst/>
          </a:prstGeom>
        </p:spPr>
      </p:pic>
      <p:sp>
        <p:nvSpPr>
          <p:cNvPr id="9" name="TextBox 8"/>
          <p:cNvSpPr txBox="1"/>
          <p:nvPr/>
        </p:nvSpPr>
        <p:spPr>
          <a:xfrm>
            <a:off x="1669896" y="3488355"/>
            <a:ext cx="311304" cy="369332"/>
          </a:xfrm>
          <a:prstGeom prst="rect">
            <a:avLst/>
          </a:prstGeom>
          <a:noFill/>
        </p:spPr>
        <p:txBody>
          <a:bodyPr wrap="none" rtlCol="0">
            <a:spAutoFit/>
          </a:bodyPr>
          <a:lstStyle/>
          <a:p>
            <a:r>
              <a:rPr lang="fa-IR" dirty="0" smtClean="0"/>
              <a:t>1</a:t>
            </a:r>
            <a:endParaRPr lang="en-US" dirty="0"/>
          </a:p>
        </p:txBody>
      </p:sp>
      <p:sp>
        <p:nvSpPr>
          <p:cNvPr id="10" name="TextBox 9"/>
          <p:cNvSpPr txBox="1"/>
          <p:nvPr/>
        </p:nvSpPr>
        <p:spPr>
          <a:xfrm>
            <a:off x="3352800" y="3457093"/>
            <a:ext cx="311304" cy="369332"/>
          </a:xfrm>
          <a:prstGeom prst="rect">
            <a:avLst/>
          </a:prstGeom>
          <a:noFill/>
        </p:spPr>
        <p:txBody>
          <a:bodyPr wrap="none" rtlCol="0">
            <a:spAutoFit/>
          </a:bodyPr>
          <a:lstStyle/>
          <a:p>
            <a:r>
              <a:rPr lang="fa-IR" dirty="0" smtClean="0"/>
              <a:t>2</a:t>
            </a:r>
            <a:endParaRPr lang="en-US" dirty="0"/>
          </a:p>
        </p:txBody>
      </p:sp>
      <p:sp>
        <p:nvSpPr>
          <p:cNvPr id="11" name="TextBox 10"/>
          <p:cNvSpPr txBox="1"/>
          <p:nvPr/>
        </p:nvSpPr>
        <p:spPr>
          <a:xfrm>
            <a:off x="6629400" y="3455237"/>
            <a:ext cx="311304" cy="369332"/>
          </a:xfrm>
          <a:prstGeom prst="rect">
            <a:avLst/>
          </a:prstGeom>
          <a:noFill/>
        </p:spPr>
        <p:txBody>
          <a:bodyPr wrap="none" rtlCol="0">
            <a:spAutoFit/>
          </a:bodyPr>
          <a:lstStyle/>
          <a:p>
            <a:r>
              <a:rPr lang="fa-IR" dirty="0" smtClean="0"/>
              <a:t>3</a:t>
            </a:r>
            <a:endParaRPr lang="en-US" dirty="0"/>
          </a:p>
        </p:txBody>
      </p:sp>
      <p:sp>
        <p:nvSpPr>
          <p:cNvPr id="12" name="TextBox 11"/>
          <p:cNvSpPr txBox="1"/>
          <p:nvPr/>
        </p:nvSpPr>
        <p:spPr>
          <a:xfrm>
            <a:off x="8569433" y="3495641"/>
            <a:ext cx="311304" cy="369332"/>
          </a:xfrm>
          <a:prstGeom prst="rect">
            <a:avLst/>
          </a:prstGeom>
          <a:noFill/>
        </p:spPr>
        <p:txBody>
          <a:bodyPr wrap="none" rtlCol="0">
            <a:spAutoFit/>
          </a:bodyPr>
          <a:lstStyle/>
          <a:p>
            <a:r>
              <a:rPr lang="fa-IR" dirty="0" smtClean="0"/>
              <a:t>4</a:t>
            </a:r>
            <a:endParaRPr lang="en-US" dirty="0"/>
          </a:p>
        </p:txBody>
      </p:sp>
      <p:sp>
        <p:nvSpPr>
          <p:cNvPr id="13" name="TextBox 12"/>
          <p:cNvSpPr txBox="1"/>
          <p:nvPr/>
        </p:nvSpPr>
        <p:spPr>
          <a:xfrm>
            <a:off x="1577557" y="5957418"/>
            <a:ext cx="311304" cy="369332"/>
          </a:xfrm>
          <a:prstGeom prst="rect">
            <a:avLst/>
          </a:prstGeom>
          <a:noFill/>
        </p:spPr>
        <p:txBody>
          <a:bodyPr wrap="none" rtlCol="0">
            <a:spAutoFit/>
          </a:bodyPr>
          <a:lstStyle/>
          <a:p>
            <a:r>
              <a:rPr lang="fa-IR" dirty="0" smtClean="0"/>
              <a:t>5</a:t>
            </a:r>
            <a:endParaRPr lang="en-US" dirty="0"/>
          </a:p>
        </p:txBody>
      </p:sp>
      <p:sp>
        <p:nvSpPr>
          <p:cNvPr id="14" name="TextBox 13"/>
          <p:cNvSpPr txBox="1"/>
          <p:nvPr/>
        </p:nvSpPr>
        <p:spPr>
          <a:xfrm>
            <a:off x="2057400" y="3886200"/>
            <a:ext cx="6823337" cy="2862322"/>
          </a:xfrm>
          <a:prstGeom prst="rect">
            <a:avLst/>
          </a:prstGeom>
          <a:noFill/>
        </p:spPr>
        <p:txBody>
          <a:bodyPr wrap="square" rtlCol="0">
            <a:spAutoFit/>
          </a:bodyPr>
          <a:lstStyle/>
          <a:p>
            <a:pPr marL="285750" indent="-285750" algn="r" rtl="1">
              <a:buFont typeface="Wingdings" pitchFamily="2" charset="2"/>
              <a:buChar char="v"/>
            </a:pPr>
            <a:r>
              <a:rPr lang="fa-IR" b="1" dirty="0" smtClean="0">
                <a:solidFill>
                  <a:schemeClr val="accent6">
                    <a:lumMod val="75000"/>
                  </a:schemeClr>
                </a:solidFill>
                <a:effectLst>
                  <a:outerShdw blurRad="38100" dist="38100" dir="2700000" algn="tl">
                    <a:srgbClr val="000000">
                      <a:alpha val="43137"/>
                    </a:srgbClr>
                  </a:outerShdw>
                </a:effectLst>
                <a:cs typeface="B Mitra" pitchFamily="2" charset="-78"/>
              </a:rPr>
              <a:t>اول: عضله کوآدراتوس لومبروم</a:t>
            </a:r>
          </a:p>
          <a:p>
            <a:pPr algn="r" rtl="1"/>
            <a:r>
              <a:rPr lang="fa-IR" b="1" dirty="0" smtClean="0">
                <a:cs typeface="B Mitra" pitchFamily="2" charset="-78"/>
              </a:rPr>
              <a:t>(پایه نوار روی </a:t>
            </a:r>
            <a:r>
              <a:rPr lang="en-US" b="1" dirty="0" smtClean="0">
                <a:cs typeface="B Mitra" pitchFamily="2" charset="-78"/>
              </a:rPr>
              <a:t>PSIS</a:t>
            </a:r>
            <a:r>
              <a:rPr lang="fa-IR" b="1" dirty="0">
                <a:cs typeface="B Mitra" pitchFamily="2" charset="-78"/>
              </a:rPr>
              <a:t> </a:t>
            </a:r>
            <a:r>
              <a:rPr lang="fa-IR" b="1" dirty="0" smtClean="0">
                <a:cs typeface="B Mitra" pitchFamily="2" charset="-78"/>
              </a:rPr>
              <a:t>زده می شود &gt;&gt;&gt; بیمار به جلو خم می شود و همزمان به طرف مقابل می چرخد؛ سپس نوارها را دور عضله بگیرید.)</a:t>
            </a:r>
          </a:p>
          <a:p>
            <a:pPr algn="r" rtl="1"/>
            <a:endParaRPr lang="fa-IR" b="1" dirty="0">
              <a:cs typeface="B Mitra" pitchFamily="2" charset="-78"/>
            </a:endParaRPr>
          </a:p>
          <a:p>
            <a:pPr marL="285750" indent="-285750" algn="r" rtl="1">
              <a:buFont typeface="Wingdings" pitchFamily="2" charset="2"/>
              <a:buChar char="v"/>
            </a:pPr>
            <a:r>
              <a:rPr lang="fa-IR" b="1" dirty="0" smtClean="0">
                <a:solidFill>
                  <a:schemeClr val="accent6">
                    <a:lumMod val="75000"/>
                  </a:schemeClr>
                </a:solidFill>
                <a:effectLst>
                  <a:outerShdw blurRad="38100" dist="38100" dir="2700000" algn="tl">
                    <a:srgbClr val="000000">
                      <a:alpha val="43137"/>
                    </a:srgbClr>
                  </a:outerShdw>
                </a:effectLst>
                <a:cs typeface="B Mitra" pitchFamily="2" charset="-78"/>
              </a:rPr>
              <a:t>دوم: عضله پیریفورمیس</a:t>
            </a:r>
          </a:p>
          <a:p>
            <a:pPr algn="r" rtl="1"/>
            <a:r>
              <a:rPr lang="fa-IR" b="1" dirty="0" smtClean="0">
                <a:cs typeface="B Mitra" pitchFamily="2" charset="-78"/>
              </a:rPr>
              <a:t>(فرد به پهلو دراز می کشد، ران ادوکت و چرخش داخلی است. انتهای نوارها را روی تروکانتر بزرگ فمور ببندید.)</a:t>
            </a:r>
          </a:p>
          <a:p>
            <a:pPr algn="r" rtl="1"/>
            <a:endParaRPr lang="fa-IR" b="1" dirty="0">
              <a:cs typeface="B Mitra" pitchFamily="2" charset="-78"/>
            </a:endParaRPr>
          </a:p>
          <a:p>
            <a:pPr marL="285750" indent="-285750" algn="r" rtl="1">
              <a:buFont typeface="Wingdings" pitchFamily="2" charset="2"/>
              <a:buChar char="v"/>
            </a:pPr>
            <a:r>
              <a:rPr lang="fa-IR" b="1" dirty="0" smtClean="0">
                <a:solidFill>
                  <a:schemeClr val="accent6">
                    <a:lumMod val="75000"/>
                  </a:schemeClr>
                </a:solidFill>
                <a:effectLst>
                  <a:outerShdw blurRad="38100" dist="38100" dir="2700000" algn="tl">
                    <a:srgbClr val="000000">
                      <a:alpha val="43137"/>
                    </a:srgbClr>
                  </a:outerShdw>
                </a:effectLst>
                <a:cs typeface="B Mitra" pitchFamily="2" charset="-78"/>
              </a:rPr>
              <a:t>سوم: نقطه دردناک را بیابید. </a:t>
            </a:r>
            <a:r>
              <a:rPr lang="fa-IR" b="1" dirty="0" smtClean="0">
                <a:cs typeface="B Mitra" pitchFamily="2" charset="-78"/>
              </a:rPr>
              <a:t>و به صورت تکنیک اصلاح فاشیا ببندید.</a:t>
            </a:r>
          </a:p>
          <a:p>
            <a:pPr algn="r" rtl="1"/>
            <a:r>
              <a:rPr lang="fa-IR" b="1" dirty="0" smtClean="0">
                <a:cs typeface="B Mitra" pitchFamily="2" charset="-78"/>
              </a:rPr>
              <a:t>پایه را ببندید. به صورت حرکت </a:t>
            </a:r>
            <a:r>
              <a:rPr lang="en-US" b="1" dirty="0" smtClean="0">
                <a:cs typeface="B Mitra" pitchFamily="2" charset="-78"/>
              </a:rPr>
              <a:t>Oscillation</a:t>
            </a:r>
            <a:r>
              <a:rPr lang="fa-IR" b="1" dirty="0" smtClean="0">
                <a:cs typeface="B Mitra" pitchFamily="2" charset="-78"/>
              </a:rPr>
              <a:t> بافت را به داخل بکشید.</a:t>
            </a:r>
            <a:endParaRPr lang="en-US" b="1" dirty="0">
              <a:cs typeface="B Mitra" pitchFamily="2" charset="-78"/>
            </a:endParaRPr>
          </a:p>
        </p:txBody>
      </p:sp>
    </p:spTree>
    <p:extLst>
      <p:ext uri="{BB962C8B-B14F-4D97-AF65-F5344CB8AC3E}">
        <p14:creationId xmlns:p14="http://schemas.microsoft.com/office/powerpoint/2010/main" val="12569578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762000"/>
            <a:ext cx="8229600" cy="1399032"/>
          </a:xfrm>
        </p:spPr>
        <p:txBody>
          <a:bodyPr>
            <a:noAutofit/>
          </a:bodyPr>
          <a:lstStyle/>
          <a:p>
            <a:r>
              <a:rPr lang="en-US" sz="5400" dirty="0" smtClean="0">
                <a:latin typeface="Turtles" pitchFamily="2" charset="0"/>
              </a:rPr>
              <a:t>Hip </a:t>
            </a:r>
            <a:r>
              <a:rPr lang="en-US" sz="5400" dirty="0" err="1" smtClean="0">
                <a:latin typeface="Turtles" pitchFamily="2" charset="0"/>
              </a:rPr>
              <a:t>Kinesio</a:t>
            </a:r>
            <a:r>
              <a:rPr lang="en-US" sz="5400" dirty="0" smtClean="0">
                <a:latin typeface="Turtles" pitchFamily="2" charset="0"/>
              </a:rPr>
              <a:t> Taping Techniques</a:t>
            </a:r>
            <a:endParaRPr lang="en-US" sz="5400" dirty="0">
              <a:latin typeface="Turtles" pitchFamily="2" charset="0"/>
            </a:endParaRPr>
          </a:p>
        </p:txBody>
      </p:sp>
      <p:sp>
        <p:nvSpPr>
          <p:cNvPr id="5" name="Text Placeholder 2"/>
          <p:cNvSpPr>
            <a:spLocks noGrp="1"/>
          </p:cNvSpPr>
          <p:nvPr>
            <p:ph idx="1"/>
          </p:nvPr>
        </p:nvSpPr>
        <p:spPr>
          <a:xfrm>
            <a:off x="533400" y="2667000"/>
            <a:ext cx="8229600" cy="4572000"/>
          </a:xfrm>
        </p:spPr>
        <p:txBody>
          <a:bodyPr>
            <a:normAutofit/>
          </a:bodyPr>
          <a:lstStyle/>
          <a:p>
            <a:pPr marL="512064" indent="-457200">
              <a:buFont typeface="Wingdings 2"/>
              <a:buAutoNum type="arabicPeriod"/>
            </a:pP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Quadriceps Contusions</a:t>
            </a:r>
          </a:p>
          <a:p>
            <a:pPr marL="512064" indent="-457200">
              <a:buFont typeface="Wingdings 2"/>
              <a:buAutoNum type="arabicPeriod"/>
            </a:pP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Adductor Strain Groin</a:t>
            </a:r>
          </a:p>
          <a:p>
            <a:pPr marL="512064" indent="-457200">
              <a:buFont typeface="Wingdings 2"/>
              <a:buAutoNum type="arabicPeriod"/>
            </a:pP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Sciatica Pain</a:t>
            </a:r>
          </a:p>
        </p:txBody>
      </p:sp>
    </p:spTree>
    <p:extLst>
      <p:ext uri="{BB962C8B-B14F-4D97-AF65-F5344CB8AC3E}">
        <p14:creationId xmlns:p14="http://schemas.microsoft.com/office/powerpoint/2010/main" val="37158720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itchFamily="34" charset="0"/>
              </a:rPr>
              <a:t>Quadriceps Contusions</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27872"/>
            <a:ext cx="2695238" cy="139632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228980"/>
            <a:ext cx="2695238" cy="13430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696019"/>
            <a:ext cx="2695238" cy="1552381"/>
          </a:xfrm>
          <a:prstGeom prst="rect">
            <a:avLst/>
          </a:prstGeom>
        </p:spPr>
      </p:pic>
      <p:sp>
        <p:nvSpPr>
          <p:cNvPr id="7" name="TextBox 6"/>
          <p:cNvSpPr txBox="1"/>
          <p:nvPr/>
        </p:nvSpPr>
        <p:spPr>
          <a:xfrm>
            <a:off x="457200" y="2791097"/>
            <a:ext cx="311304" cy="369332"/>
          </a:xfrm>
          <a:prstGeom prst="rect">
            <a:avLst/>
          </a:prstGeom>
          <a:noFill/>
        </p:spPr>
        <p:txBody>
          <a:bodyPr wrap="none" rtlCol="0">
            <a:spAutoFit/>
          </a:bodyPr>
          <a:lstStyle/>
          <a:p>
            <a:r>
              <a:rPr lang="fa-IR" dirty="0" smtClean="0"/>
              <a:t>1</a:t>
            </a:r>
            <a:endParaRPr lang="en-US" dirty="0"/>
          </a:p>
        </p:txBody>
      </p:sp>
      <p:sp>
        <p:nvSpPr>
          <p:cNvPr id="8" name="TextBox 7"/>
          <p:cNvSpPr txBox="1"/>
          <p:nvPr/>
        </p:nvSpPr>
        <p:spPr>
          <a:xfrm>
            <a:off x="466956" y="4191000"/>
            <a:ext cx="311304" cy="369332"/>
          </a:xfrm>
          <a:prstGeom prst="rect">
            <a:avLst/>
          </a:prstGeom>
          <a:noFill/>
        </p:spPr>
        <p:txBody>
          <a:bodyPr wrap="none" rtlCol="0">
            <a:spAutoFit/>
          </a:bodyPr>
          <a:lstStyle/>
          <a:p>
            <a:r>
              <a:rPr lang="fa-IR" dirty="0" smtClean="0"/>
              <a:t>2</a:t>
            </a:r>
            <a:endParaRPr lang="en-US" dirty="0"/>
          </a:p>
        </p:txBody>
      </p:sp>
      <p:sp>
        <p:nvSpPr>
          <p:cNvPr id="9" name="TextBox 8"/>
          <p:cNvSpPr txBox="1"/>
          <p:nvPr/>
        </p:nvSpPr>
        <p:spPr>
          <a:xfrm>
            <a:off x="466956" y="5876891"/>
            <a:ext cx="311304" cy="369332"/>
          </a:xfrm>
          <a:prstGeom prst="rect">
            <a:avLst/>
          </a:prstGeom>
          <a:noFill/>
        </p:spPr>
        <p:txBody>
          <a:bodyPr wrap="none" rtlCol="0">
            <a:spAutoFit/>
          </a:bodyPr>
          <a:lstStyle/>
          <a:p>
            <a:r>
              <a:rPr lang="fa-IR" dirty="0" smtClean="0"/>
              <a:t>3</a:t>
            </a:r>
            <a:endParaRPr lang="en-US" dirty="0"/>
          </a:p>
        </p:txBody>
      </p:sp>
      <p:sp>
        <p:nvSpPr>
          <p:cNvPr id="10" name="TextBox 9"/>
          <p:cNvSpPr txBox="1"/>
          <p:nvPr/>
        </p:nvSpPr>
        <p:spPr>
          <a:xfrm>
            <a:off x="3276600" y="1905000"/>
            <a:ext cx="5486400" cy="3970318"/>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عضله باید در </a:t>
            </a:r>
            <a:r>
              <a:rPr lang="fa-IR" b="1" dirty="0" smtClean="0">
                <a:solidFill>
                  <a:schemeClr val="accent5">
                    <a:lumMod val="60000"/>
                    <a:lumOff val="40000"/>
                  </a:schemeClr>
                </a:solidFill>
                <a:cs typeface="B Mitra" pitchFamily="2" charset="-78"/>
              </a:rPr>
              <a:t>وضعیت استرچ </a:t>
            </a:r>
            <a:r>
              <a:rPr lang="fa-IR" b="1" dirty="0" smtClean="0">
                <a:cs typeface="B Mitra" pitchFamily="2" charset="-78"/>
              </a:rPr>
              <a:t>گذاشته شود.</a:t>
            </a:r>
          </a:p>
          <a:p>
            <a:pPr algn="r" rtl="1"/>
            <a:r>
              <a:rPr lang="fa-IR" b="1" dirty="0" smtClean="0">
                <a:cs typeface="B Mitra" pitchFamily="2" charset="-78"/>
              </a:rPr>
              <a:t>(بیمار روی تخت سوپاین دراز می کشد و پایش را از آن آویزان می کند.)</a:t>
            </a:r>
          </a:p>
          <a:p>
            <a:pPr algn="r" rtl="1"/>
            <a:endParaRPr lang="fa-IR" b="1" dirty="0">
              <a:cs typeface="B Mitra" pitchFamily="2" charset="-78"/>
            </a:endParaRPr>
          </a:p>
          <a:p>
            <a:pPr marL="285750" indent="-285750" algn="r" rtl="1">
              <a:buFont typeface="Wingdings" pitchFamily="2" charset="2"/>
              <a:buChar char="v"/>
            </a:pPr>
            <a:r>
              <a:rPr lang="fa-IR" b="1" dirty="0" smtClean="0">
                <a:cs typeface="B Mitra" pitchFamily="2" charset="-78"/>
              </a:rPr>
              <a:t>برش </a:t>
            </a:r>
            <a:r>
              <a:rPr lang="en-US" b="1" dirty="0" smtClean="0">
                <a:cs typeface="B Mitra" pitchFamily="2" charset="-78"/>
              </a:rPr>
              <a:t>I Strip</a:t>
            </a:r>
            <a:r>
              <a:rPr lang="fa-IR" b="1" dirty="0" smtClean="0">
                <a:cs typeface="B Mitra" pitchFamily="2" charset="-78"/>
              </a:rPr>
              <a:t>؛ در بالا به صورت تنشن </a:t>
            </a:r>
            <a:r>
              <a:rPr lang="en-US" b="1" dirty="0" smtClean="0">
                <a:cs typeface="B Mitra" pitchFamily="2" charset="-78"/>
              </a:rPr>
              <a:t>off</a:t>
            </a:r>
            <a:endParaRPr lang="fa-IR" b="1" dirty="0" smtClean="0">
              <a:cs typeface="B Mitra" pitchFamily="2" charset="-78"/>
            </a:endParaRPr>
          </a:p>
          <a:p>
            <a:pPr marL="285750" indent="-285750" algn="r" rtl="1">
              <a:buFont typeface="Wingdings" pitchFamily="2" charset="2"/>
              <a:buChar char="v"/>
            </a:pPr>
            <a:r>
              <a:rPr lang="fa-IR" b="1" dirty="0" smtClean="0">
                <a:solidFill>
                  <a:schemeClr val="accent5">
                    <a:lumMod val="60000"/>
                    <a:lumOff val="40000"/>
                  </a:schemeClr>
                </a:solidFill>
                <a:cs typeface="B Mitra" pitchFamily="2" charset="-78"/>
              </a:rPr>
              <a:t>تنشن روی عضله 50-60%</a:t>
            </a:r>
          </a:p>
          <a:p>
            <a:pPr marL="285750" indent="-285750" algn="r" rtl="1">
              <a:buFont typeface="Wingdings" pitchFamily="2" charset="2"/>
              <a:buChar char="v"/>
            </a:pPr>
            <a:r>
              <a:rPr lang="fa-IR" b="1" dirty="0" smtClean="0">
                <a:cs typeface="B Mitra" pitchFamily="2" charset="-78"/>
              </a:rPr>
              <a:t>تا بالای پاتلا نوار امتداد می یابد و در انتها تنشن </a:t>
            </a:r>
            <a:r>
              <a:rPr lang="en-US" b="1" dirty="0" smtClean="0">
                <a:cs typeface="B Mitra" pitchFamily="2" charset="-78"/>
              </a:rPr>
              <a:t>off</a:t>
            </a:r>
            <a:r>
              <a:rPr lang="fa-IR" b="1" dirty="0" smtClean="0">
                <a:cs typeface="B Mitra" pitchFamily="2" charset="-78"/>
              </a:rPr>
              <a:t> است.</a:t>
            </a:r>
          </a:p>
          <a:p>
            <a:pPr marL="285750" indent="-285750" algn="r" rtl="1">
              <a:buFont typeface="Wingdings" pitchFamily="2" charset="2"/>
              <a:buChar char="v"/>
            </a:pPr>
            <a:endParaRPr lang="fa-IR" b="1" dirty="0">
              <a:cs typeface="B Mitra" pitchFamily="2" charset="-78"/>
            </a:endParaRPr>
          </a:p>
          <a:p>
            <a:pPr marL="285750" indent="-285750" algn="r" rtl="1">
              <a:buFont typeface="Wingdings" pitchFamily="2" charset="2"/>
              <a:buChar char="v"/>
            </a:pPr>
            <a:r>
              <a:rPr lang="fa-IR" b="1" dirty="0" smtClean="0">
                <a:cs typeface="B Mitra" pitchFamily="2" charset="-78"/>
              </a:rPr>
              <a:t>عضله را لمس کنید. اگر نقطه تندر یافتید (معمولا بین ثلث فوقانی و دو ثلث تحتانی)</a:t>
            </a:r>
          </a:p>
          <a:p>
            <a:pPr marL="285750" indent="-285750" algn="r" rtl="1">
              <a:buFont typeface="Wingdings" pitchFamily="2" charset="2"/>
              <a:buChar char="v"/>
            </a:pPr>
            <a:r>
              <a:rPr lang="fa-IR" b="1" dirty="0" smtClean="0">
                <a:cs typeface="B Mitra" pitchFamily="2" charset="-78"/>
              </a:rPr>
              <a:t>برش </a:t>
            </a:r>
            <a:r>
              <a:rPr lang="en-US" b="1" dirty="0" smtClean="0">
                <a:cs typeface="B Mitra" pitchFamily="2" charset="-78"/>
              </a:rPr>
              <a:t>I</a:t>
            </a:r>
            <a:r>
              <a:rPr lang="fa-IR" b="1" dirty="0" smtClean="0">
                <a:cs typeface="B Mitra" pitchFamily="2" charset="-78"/>
              </a:rPr>
              <a:t> به صورت </a:t>
            </a:r>
            <a:r>
              <a:rPr lang="en-US" b="1" dirty="0" smtClean="0">
                <a:cs typeface="B Mitra" pitchFamily="2" charset="-78"/>
              </a:rPr>
              <a:t>Paper off</a:t>
            </a:r>
            <a:endParaRPr lang="fa-IR" b="1" dirty="0" smtClean="0">
              <a:cs typeface="B Mitra" pitchFamily="2" charset="-78"/>
            </a:endParaRPr>
          </a:p>
          <a:p>
            <a:pPr marL="285750" indent="-285750" algn="r" rtl="1">
              <a:buFont typeface="Wingdings" pitchFamily="2" charset="2"/>
              <a:buChar char="v"/>
            </a:pPr>
            <a:r>
              <a:rPr lang="fa-IR" b="1" dirty="0" smtClean="0">
                <a:solidFill>
                  <a:schemeClr val="bg1"/>
                </a:solidFill>
                <a:cs typeface="B Mitra" pitchFamily="2" charset="-78"/>
              </a:rPr>
              <a:t>تنشن در وسط 50% که روی ناحیه درد است.</a:t>
            </a:r>
          </a:p>
          <a:p>
            <a:pPr marL="285750" indent="-285750" algn="r" rtl="1">
              <a:buFont typeface="Wingdings" pitchFamily="2" charset="2"/>
              <a:buChar char="v"/>
            </a:pPr>
            <a:r>
              <a:rPr lang="fa-IR" b="1" dirty="0" smtClean="0">
                <a:cs typeface="B Mitra" pitchFamily="2" charset="-78"/>
              </a:rPr>
              <a:t>اگر درد زیاد باشد؛ همین تکنیک را به صورت تکنیک استار استفاده کنید.</a:t>
            </a:r>
            <a:endParaRPr lang="fa-IR" b="1" dirty="0">
              <a:cs typeface="B Mitra" pitchFamily="2" charset="-78"/>
            </a:endParaRPr>
          </a:p>
        </p:txBody>
      </p:sp>
    </p:spTree>
    <p:extLst>
      <p:ext uri="{BB962C8B-B14F-4D97-AF65-F5344CB8AC3E}">
        <p14:creationId xmlns:p14="http://schemas.microsoft.com/office/powerpoint/2010/main" val="32850954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itchFamily="34" charset="0"/>
              </a:rPr>
              <a:t>Adductor Strain Groin</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828800"/>
            <a:ext cx="3129709" cy="221596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222192"/>
            <a:ext cx="3129709" cy="1950008"/>
          </a:xfrm>
          <a:prstGeom prst="rect">
            <a:avLst/>
          </a:prstGeom>
        </p:spPr>
      </p:pic>
      <p:sp>
        <p:nvSpPr>
          <p:cNvPr id="6" name="TextBox 5"/>
          <p:cNvSpPr txBox="1"/>
          <p:nvPr/>
        </p:nvSpPr>
        <p:spPr>
          <a:xfrm>
            <a:off x="3310439" y="3689866"/>
            <a:ext cx="311304" cy="369332"/>
          </a:xfrm>
          <a:prstGeom prst="rect">
            <a:avLst/>
          </a:prstGeom>
          <a:noFill/>
        </p:spPr>
        <p:txBody>
          <a:bodyPr wrap="none" rtlCol="0">
            <a:spAutoFit/>
          </a:bodyPr>
          <a:lstStyle/>
          <a:p>
            <a:r>
              <a:rPr lang="fa-IR" dirty="0" smtClean="0"/>
              <a:t>1</a:t>
            </a:r>
            <a:endParaRPr lang="en-US" dirty="0"/>
          </a:p>
        </p:txBody>
      </p:sp>
      <p:sp>
        <p:nvSpPr>
          <p:cNvPr id="7" name="TextBox 6"/>
          <p:cNvSpPr txBox="1"/>
          <p:nvPr/>
        </p:nvSpPr>
        <p:spPr>
          <a:xfrm>
            <a:off x="3289849" y="5802868"/>
            <a:ext cx="311304" cy="369332"/>
          </a:xfrm>
          <a:prstGeom prst="rect">
            <a:avLst/>
          </a:prstGeom>
          <a:noFill/>
        </p:spPr>
        <p:txBody>
          <a:bodyPr wrap="none" rtlCol="0">
            <a:spAutoFit/>
          </a:bodyPr>
          <a:lstStyle/>
          <a:p>
            <a:r>
              <a:rPr lang="fa-IR" dirty="0" smtClean="0"/>
              <a:t>2</a:t>
            </a:r>
            <a:endParaRPr lang="en-US" dirty="0"/>
          </a:p>
        </p:txBody>
      </p:sp>
      <p:sp>
        <p:nvSpPr>
          <p:cNvPr id="8" name="TextBox 7"/>
          <p:cNvSpPr txBox="1"/>
          <p:nvPr/>
        </p:nvSpPr>
        <p:spPr>
          <a:xfrm>
            <a:off x="3886200" y="2057400"/>
            <a:ext cx="4876800" cy="3416320"/>
          </a:xfrm>
          <a:prstGeom prst="rect">
            <a:avLst/>
          </a:prstGeom>
          <a:noFill/>
        </p:spPr>
        <p:txBody>
          <a:bodyPr wrap="square" rtlCol="0">
            <a:spAutoFit/>
          </a:bodyPr>
          <a:lstStyle/>
          <a:p>
            <a:pPr marL="285750" indent="-285750" algn="r" rtl="1">
              <a:buFont typeface="Wingdings" pitchFamily="2" charset="2"/>
              <a:buChar char="v"/>
            </a:pPr>
            <a:r>
              <a:rPr lang="fa-IR" b="1" dirty="0" smtClean="0">
                <a:solidFill>
                  <a:schemeClr val="accent2">
                    <a:lumMod val="60000"/>
                    <a:lumOff val="40000"/>
                  </a:schemeClr>
                </a:solidFill>
                <a:cs typeface="B Mitra" pitchFamily="2" charset="-78"/>
              </a:rPr>
              <a:t>زانو را فلکس و هیپ را اکسترنال روتیت کنید.</a:t>
            </a:r>
          </a:p>
          <a:p>
            <a:pPr marL="285750" indent="-285750" algn="r" rtl="1">
              <a:buFont typeface="Wingdings" pitchFamily="2" charset="2"/>
              <a:buChar char="v"/>
            </a:pPr>
            <a:r>
              <a:rPr lang="fa-IR" b="1" dirty="0" smtClean="0">
                <a:cs typeface="B Mitra" pitchFamily="2" charset="-78"/>
              </a:rPr>
              <a:t>برش </a:t>
            </a:r>
            <a:r>
              <a:rPr lang="en-US" b="1" dirty="0" smtClean="0">
                <a:cs typeface="B Mitra" pitchFamily="2" charset="-78"/>
              </a:rPr>
              <a:t>I</a:t>
            </a:r>
          </a:p>
          <a:p>
            <a:pPr marL="285750" indent="-285750" algn="r" rtl="1">
              <a:buFont typeface="Wingdings" pitchFamily="2" charset="2"/>
              <a:buChar char="v"/>
            </a:pPr>
            <a:r>
              <a:rPr lang="fa-IR" b="1" dirty="0">
                <a:cs typeface="B Mitra" pitchFamily="2" charset="-78"/>
              </a:rPr>
              <a:t> </a:t>
            </a:r>
            <a:r>
              <a:rPr lang="fa-IR" b="1" dirty="0" smtClean="0">
                <a:cs typeface="B Mitra" pitchFamily="2" charset="-78"/>
              </a:rPr>
              <a:t>از نزدیک سیمفیزیس پوبیس به صورت تنشن </a:t>
            </a:r>
            <a:r>
              <a:rPr lang="en-US" b="1" dirty="0" smtClean="0">
                <a:cs typeface="B Mitra" pitchFamily="2" charset="-78"/>
              </a:rPr>
              <a:t>off</a:t>
            </a:r>
            <a:endParaRPr lang="fa-IR" b="1" dirty="0" smtClean="0">
              <a:cs typeface="B Mitra" pitchFamily="2" charset="-78"/>
            </a:endParaRPr>
          </a:p>
          <a:p>
            <a:pPr marL="285750" indent="-285750" algn="r" rtl="1">
              <a:buFont typeface="Wingdings" pitchFamily="2" charset="2"/>
              <a:buChar char="v"/>
            </a:pPr>
            <a:r>
              <a:rPr lang="fa-IR" b="1" dirty="0" smtClean="0">
                <a:cs typeface="B Mitra" pitchFamily="2" charset="-78"/>
              </a:rPr>
              <a:t>تنشن در ادامه 50-60%</a:t>
            </a:r>
          </a:p>
          <a:p>
            <a:pPr marL="285750" indent="-285750" algn="r" rtl="1">
              <a:buFont typeface="Wingdings" pitchFamily="2" charset="2"/>
              <a:buChar char="v"/>
            </a:pPr>
            <a:r>
              <a:rPr lang="fa-IR" b="1" dirty="0" smtClean="0">
                <a:cs typeface="B Mitra" pitchFamily="2" charset="-78"/>
              </a:rPr>
              <a:t>در انتها نیز دوباره تنشن </a:t>
            </a:r>
            <a:r>
              <a:rPr lang="en-US" b="1" dirty="0" smtClean="0">
                <a:cs typeface="B Mitra" pitchFamily="2" charset="-78"/>
              </a:rPr>
              <a:t>off</a:t>
            </a:r>
            <a:endParaRPr lang="fa-IR" b="1" dirty="0" smtClean="0">
              <a:cs typeface="B Mitra" pitchFamily="2" charset="-78"/>
            </a:endParaRPr>
          </a:p>
          <a:p>
            <a:pPr marL="285750" indent="-285750" algn="r" rtl="1">
              <a:buFont typeface="Wingdings" pitchFamily="2" charset="2"/>
              <a:buChar char="v"/>
            </a:pPr>
            <a:r>
              <a:rPr lang="fa-IR" b="1" dirty="0" smtClean="0">
                <a:cs typeface="B Mitra" pitchFamily="2" charset="-78"/>
              </a:rPr>
              <a:t>در صورت نیاز می توان </a:t>
            </a:r>
            <a:r>
              <a:rPr lang="fa-IR" b="1" dirty="0" smtClean="0">
                <a:solidFill>
                  <a:schemeClr val="accent2">
                    <a:lumMod val="60000"/>
                    <a:lumOff val="40000"/>
                  </a:schemeClr>
                </a:solidFill>
                <a:cs typeface="B Mitra" pitchFamily="2" charset="-78"/>
              </a:rPr>
              <a:t>یک نوار دیگر </a:t>
            </a:r>
            <a:r>
              <a:rPr lang="fa-IR" b="1" dirty="0" smtClean="0">
                <a:cs typeface="B Mitra" pitchFamily="2" charset="-78"/>
              </a:rPr>
              <a:t>را نیز هم موازات با آن در رویش بست.</a:t>
            </a:r>
          </a:p>
          <a:p>
            <a:pPr marL="285750" indent="-285750" algn="r" rtl="1">
              <a:buFont typeface="Wingdings" pitchFamily="2" charset="2"/>
              <a:buChar char="v"/>
            </a:pPr>
            <a:endParaRPr lang="fa-IR" b="1" dirty="0">
              <a:cs typeface="B Mitra" pitchFamily="2" charset="-78"/>
            </a:endParaRPr>
          </a:p>
          <a:p>
            <a:pPr marL="285750" indent="-285750" algn="r" rtl="1">
              <a:buFont typeface="Wingdings" pitchFamily="2" charset="2"/>
              <a:buChar char="v"/>
            </a:pPr>
            <a:endParaRPr lang="fa-IR" b="1" dirty="0">
              <a:cs typeface="B Mitra" pitchFamily="2" charset="-78"/>
            </a:endParaRPr>
          </a:p>
          <a:p>
            <a:pPr marL="285750" indent="-285750" algn="r" rtl="1">
              <a:buFont typeface="Wingdings" pitchFamily="2" charset="2"/>
              <a:buChar char="v"/>
            </a:pPr>
            <a:r>
              <a:rPr lang="fa-IR" b="1" dirty="0" smtClean="0">
                <a:cs typeface="B Mitra" pitchFamily="2" charset="-78"/>
              </a:rPr>
              <a:t>اگر در لمس عضله، نقاط درد وجود داشت مثل کانتیوژن چهارسر ران روی آن </a:t>
            </a:r>
            <a:r>
              <a:rPr lang="en-US" b="1" dirty="0" smtClean="0">
                <a:cs typeface="B Mitra" pitchFamily="2" charset="-78"/>
              </a:rPr>
              <a:t>I Strip </a:t>
            </a:r>
            <a:r>
              <a:rPr lang="fa-IR" b="1" dirty="0" smtClean="0">
                <a:cs typeface="B Mitra" pitchFamily="2" charset="-78"/>
              </a:rPr>
              <a:t> عرضی به صورت </a:t>
            </a:r>
            <a:r>
              <a:rPr lang="en-US" b="1" dirty="0" smtClean="0">
                <a:cs typeface="B Mitra" pitchFamily="2" charset="-78"/>
              </a:rPr>
              <a:t>Paper off</a:t>
            </a:r>
            <a:r>
              <a:rPr lang="fa-IR" b="1" dirty="0" smtClean="0">
                <a:cs typeface="B Mitra" pitchFamily="2" charset="-78"/>
              </a:rPr>
              <a:t> ببندید.</a:t>
            </a:r>
          </a:p>
        </p:txBody>
      </p:sp>
    </p:spTree>
    <p:extLst>
      <p:ext uri="{BB962C8B-B14F-4D97-AF65-F5344CB8AC3E}">
        <p14:creationId xmlns:p14="http://schemas.microsoft.com/office/powerpoint/2010/main" val="8168917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itchFamily="34" charset="0"/>
              </a:rPr>
              <a:t>Sciatica Pain</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371600"/>
            <a:ext cx="3419107" cy="17526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200400"/>
            <a:ext cx="3429000" cy="188024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5181600"/>
            <a:ext cx="3429000" cy="1493692"/>
          </a:xfrm>
          <a:prstGeom prst="rect">
            <a:avLst/>
          </a:prstGeom>
        </p:spPr>
      </p:pic>
      <p:sp>
        <p:nvSpPr>
          <p:cNvPr id="7" name="TextBox 6"/>
          <p:cNvSpPr txBox="1"/>
          <p:nvPr/>
        </p:nvSpPr>
        <p:spPr>
          <a:xfrm>
            <a:off x="609600" y="2784175"/>
            <a:ext cx="312906" cy="369332"/>
          </a:xfrm>
          <a:prstGeom prst="rect">
            <a:avLst/>
          </a:prstGeom>
          <a:noFill/>
        </p:spPr>
        <p:txBody>
          <a:bodyPr wrap="none" rtlCol="0">
            <a:spAutoFit/>
          </a:bodyPr>
          <a:lstStyle/>
          <a:p>
            <a:r>
              <a:rPr lang="en-US" dirty="0" smtClean="0"/>
              <a:t>1</a:t>
            </a:r>
            <a:endParaRPr lang="en-US" dirty="0"/>
          </a:p>
        </p:txBody>
      </p:sp>
      <p:sp>
        <p:nvSpPr>
          <p:cNvPr id="8" name="TextBox 7"/>
          <p:cNvSpPr txBox="1"/>
          <p:nvPr/>
        </p:nvSpPr>
        <p:spPr>
          <a:xfrm>
            <a:off x="643530" y="4680466"/>
            <a:ext cx="312906" cy="369332"/>
          </a:xfrm>
          <a:prstGeom prst="rect">
            <a:avLst/>
          </a:prstGeom>
          <a:noFill/>
        </p:spPr>
        <p:txBody>
          <a:bodyPr wrap="none" rtlCol="0">
            <a:spAutoFit/>
          </a:bodyPr>
          <a:lstStyle/>
          <a:p>
            <a:r>
              <a:rPr lang="en-US" dirty="0" smtClean="0"/>
              <a:t>2</a:t>
            </a:r>
            <a:endParaRPr lang="en-US" dirty="0"/>
          </a:p>
        </p:txBody>
      </p:sp>
      <p:sp>
        <p:nvSpPr>
          <p:cNvPr id="9" name="TextBox 8"/>
          <p:cNvSpPr txBox="1"/>
          <p:nvPr/>
        </p:nvSpPr>
        <p:spPr>
          <a:xfrm>
            <a:off x="630769" y="6295515"/>
            <a:ext cx="312906" cy="369332"/>
          </a:xfrm>
          <a:prstGeom prst="rect">
            <a:avLst/>
          </a:prstGeom>
          <a:noFill/>
        </p:spPr>
        <p:txBody>
          <a:bodyPr wrap="none" rtlCol="0">
            <a:spAutoFit/>
          </a:bodyPr>
          <a:lstStyle/>
          <a:p>
            <a:r>
              <a:rPr lang="en-US" dirty="0" smtClean="0"/>
              <a:t>3</a:t>
            </a:r>
            <a:endParaRPr lang="en-US" dirty="0"/>
          </a:p>
        </p:txBody>
      </p:sp>
      <p:sp>
        <p:nvSpPr>
          <p:cNvPr id="10" name="TextBox 9"/>
          <p:cNvSpPr txBox="1"/>
          <p:nvPr/>
        </p:nvSpPr>
        <p:spPr>
          <a:xfrm>
            <a:off x="4191000" y="1973282"/>
            <a:ext cx="4648200" cy="3970318"/>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پایه نوار روی </a:t>
            </a:r>
            <a:r>
              <a:rPr lang="en-US" b="1" dirty="0" smtClean="0">
                <a:cs typeface="B Mitra" pitchFamily="2" charset="-78"/>
              </a:rPr>
              <a:t>PSIS</a:t>
            </a:r>
            <a:r>
              <a:rPr lang="fa-IR" b="1" dirty="0" smtClean="0">
                <a:cs typeface="B Mitra" pitchFamily="2" charset="-78"/>
              </a:rPr>
              <a:t> به صورت تنشن </a:t>
            </a:r>
            <a:r>
              <a:rPr lang="en-US" b="1" dirty="0" smtClean="0">
                <a:cs typeface="B Mitra" pitchFamily="2" charset="-78"/>
              </a:rPr>
              <a:t>off</a:t>
            </a:r>
            <a:r>
              <a:rPr lang="fa-IR" b="1" dirty="0" smtClean="0">
                <a:cs typeface="B Mitra" pitchFamily="2" charset="-78"/>
              </a:rPr>
              <a:t> بسته می شود.</a:t>
            </a:r>
          </a:p>
          <a:p>
            <a:pPr marL="285750" indent="-285750" algn="r" rtl="1">
              <a:buFont typeface="Wingdings" pitchFamily="2" charset="2"/>
              <a:buChar char="v"/>
            </a:pPr>
            <a:r>
              <a:rPr lang="fa-IR" b="1" dirty="0" smtClean="0">
                <a:solidFill>
                  <a:schemeClr val="accent2">
                    <a:lumMod val="60000"/>
                    <a:lumOff val="40000"/>
                  </a:schemeClr>
                </a:solidFill>
                <a:cs typeface="B Mitra" pitchFamily="2" charset="-78"/>
              </a:rPr>
              <a:t>همزمان هیپ را به فلکسیون ببرید.</a:t>
            </a:r>
          </a:p>
          <a:p>
            <a:pPr marL="285750" indent="-285750" algn="r" rtl="1">
              <a:buFont typeface="Wingdings" pitchFamily="2" charset="2"/>
              <a:buChar char="v"/>
            </a:pPr>
            <a:r>
              <a:rPr lang="fa-IR" b="1" dirty="0" smtClean="0">
                <a:cs typeface="B Mitra" pitchFamily="2" charset="-78"/>
              </a:rPr>
              <a:t>روی درماتوم دردناک حرکت کنید.</a:t>
            </a:r>
          </a:p>
          <a:p>
            <a:pPr marL="285750" indent="-285750" algn="r" rtl="1">
              <a:buFont typeface="Wingdings" pitchFamily="2" charset="2"/>
              <a:buChar char="v"/>
            </a:pPr>
            <a:r>
              <a:rPr lang="fa-IR" b="1" dirty="0" smtClean="0">
                <a:cs typeface="B Mitra" pitchFamily="2" charset="-78"/>
              </a:rPr>
              <a:t>در محدوده زانو، همینطور که فلکسیون هیپ را حفظ کرده اید زانو را اکستند کنید.</a:t>
            </a:r>
          </a:p>
          <a:p>
            <a:pPr marL="285750" indent="-285750" algn="r" rtl="1">
              <a:buFont typeface="Wingdings" pitchFamily="2" charset="2"/>
              <a:buChar char="v"/>
            </a:pPr>
            <a:r>
              <a:rPr lang="fa-IR" b="1" dirty="0" smtClean="0">
                <a:cs typeface="B Mitra" pitchFamily="2" charset="-78"/>
              </a:rPr>
              <a:t>نوار را روی </a:t>
            </a:r>
            <a:r>
              <a:rPr lang="fa-IR" b="1" dirty="0" smtClean="0">
                <a:solidFill>
                  <a:schemeClr val="accent2">
                    <a:lumMod val="50000"/>
                  </a:schemeClr>
                </a:solidFill>
                <a:cs typeface="B Mitra" pitchFamily="2" charset="-78"/>
              </a:rPr>
              <a:t>ناحیه پرونئال </a:t>
            </a:r>
            <a:r>
              <a:rPr lang="fa-IR" b="1" dirty="0" smtClean="0">
                <a:cs typeface="B Mitra" pitchFamily="2" charset="-78"/>
              </a:rPr>
              <a:t>ببرید.</a:t>
            </a:r>
          </a:p>
          <a:p>
            <a:pPr marL="285750" indent="-285750" algn="r" rtl="1">
              <a:buFont typeface="Wingdings" pitchFamily="2" charset="2"/>
              <a:buChar char="v"/>
            </a:pPr>
            <a:r>
              <a:rPr lang="fa-IR" b="1" dirty="0" smtClean="0">
                <a:cs typeface="B Mitra" pitchFamily="2" charset="-78"/>
              </a:rPr>
              <a:t>در جهت مالئولوس خارجی حرکت کنید و از بیمار بخواهید مچ پایش را </a:t>
            </a:r>
            <a:r>
              <a:rPr lang="fa-IR" b="1" dirty="0" smtClean="0">
                <a:solidFill>
                  <a:schemeClr val="accent2">
                    <a:lumMod val="50000"/>
                  </a:schemeClr>
                </a:solidFill>
                <a:cs typeface="B Mitra" pitchFamily="2" charset="-78"/>
              </a:rPr>
              <a:t>دورسی فلکس </a:t>
            </a:r>
            <a:r>
              <a:rPr lang="fa-IR" b="1" dirty="0" smtClean="0">
                <a:cs typeface="B Mitra" pitchFamily="2" charset="-78"/>
              </a:rPr>
              <a:t>کند.</a:t>
            </a:r>
          </a:p>
          <a:p>
            <a:pPr marL="285750" indent="-285750" algn="r" rtl="1">
              <a:buFont typeface="Wingdings" pitchFamily="2" charset="2"/>
              <a:buChar char="v"/>
            </a:pPr>
            <a:endParaRPr lang="fa-IR" b="1" dirty="0">
              <a:cs typeface="B Mitra" pitchFamily="2" charset="-78"/>
            </a:endParaRPr>
          </a:p>
          <a:p>
            <a:pPr marL="285750" indent="-285750" algn="r" rtl="1">
              <a:buFont typeface="Wingdings" pitchFamily="2" charset="2"/>
              <a:buChar char="v"/>
            </a:pPr>
            <a:endParaRPr lang="fa-IR" b="1" dirty="0" smtClean="0">
              <a:cs typeface="B Mitra" pitchFamily="2" charset="-78"/>
            </a:endParaRPr>
          </a:p>
          <a:p>
            <a:pPr marL="285750" indent="-285750" algn="r" rtl="1">
              <a:buFont typeface="Wingdings" pitchFamily="2" charset="2"/>
              <a:buChar char="v"/>
            </a:pPr>
            <a:endParaRPr lang="fa-IR" b="1" dirty="0">
              <a:cs typeface="B Mitra" pitchFamily="2" charset="-78"/>
            </a:endParaRPr>
          </a:p>
          <a:p>
            <a:pPr marL="285750" indent="-285750" algn="r" rtl="1">
              <a:buFont typeface="Wingdings" pitchFamily="2" charset="2"/>
              <a:buChar char="v"/>
            </a:pPr>
            <a:r>
              <a:rPr lang="en-US" b="1" dirty="0" err="1" smtClean="0">
                <a:cs typeface="B Mitra" pitchFamily="2" charset="-78"/>
              </a:rPr>
              <a:t>Convolusion</a:t>
            </a:r>
            <a:r>
              <a:rPr lang="fa-IR" b="1" dirty="0" smtClean="0">
                <a:cs typeface="B Mitra" pitchFamily="2" charset="-78"/>
              </a:rPr>
              <a:t>هایی که روی نوار ایجاد می شود در جهت کاهش درد و ورم پیش می رود.</a:t>
            </a:r>
          </a:p>
        </p:txBody>
      </p:sp>
    </p:spTree>
    <p:extLst>
      <p:ext uri="{BB962C8B-B14F-4D97-AF65-F5344CB8AC3E}">
        <p14:creationId xmlns:p14="http://schemas.microsoft.com/office/powerpoint/2010/main" val="42710108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n-US" sz="5400" dirty="0" smtClean="0">
                <a:latin typeface="Turtles" pitchFamily="2" charset="0"/>
              </a:rPr>
              <a:t>Knee </a:t>
            </a:r>
            <a:r>
              <a:rPr lang="en-US" sz="5400" dirty="0" err="1" smtClean="0">
                <a:latin typeface="Turtles" pitchFamily="2" charset="0"/>
              </a:rPr>
              <a:t>Kinesio</a:t>
            </a:r>
            <a:r>
              <a:rPr lang="en-US" sz="5400" dirty="0" smtClean="0">
                <a:latin typeface="Turtles" pitchFamily="2" charset="0"/>
              </a:rPr>
              <a:t> Taping Techniques</a:t>
            </a:r>
            <a:endParaRPr lang="en-US" sz="5400" dirty="0">
              <a:latin typeface="Turtles" pitchFamily="2" charset="0"/>
            </a:endParaRPr>
          </a:p>
        </p:txBody>
      </p:sp>
      <p:sp>
        <p:nvSpPr>
          <p:cNvPr id="5" name="Text Placeholder 2"/>
          <p:cNvSpPr>
            <a:spLocks noGrp="1"/>
          </p:cNvSpPr>
          <p:nvPr>
            <p:ph idx="1"/>
          </p:nvPr>
        </p:nvSpPr>
        <p:spPr/>
        <p:txBody>
          <a:bodyPr>
            <a:normAutofit lnSpcReduction="10000"/>
          </a:bodyPr>
          <a:lstStyle/>
          <a:p>
            <a:pPr marL="512064" indent="-457200">
              <a:buFont typeface="Wingdings 2"/>
              <a:buAutoNum type="arabicPeriod"/>
            </a:pP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MCL Sprain</a:t>
            </a:r>
          </a:p>
          <a:p>
            <a:pPr marL="512064" indent="-457200">
              <a:buFont typeface="Wingdings 2"/>
              <a:buAutoNum type="arabicPeriod"/>
            </a:pP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ACL Sprain</a:t>
            </a:r>
          </a:p>
          <a:p>
            <a:pPr marL="512064" indent="-457200">
              <a:buFont typeface="Wingdings 2"/>
              <a:buAutoNum type="arabicPeriod"/>
            </a:pP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Patella Tendinitis</a:t>
            </a:r>
          </a:p>
          <a:p>
            <a:pPr marL="512064" indent="-457200">
              <a:buFont typeface="Wingdings 2"/>
              <a:buAutoNum type="arabicPeriod"/>
            </a:pP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Jumper’s Knee</a:t>
            </a:r>
          </a:p>
          <a:p>
            <a:pPr marL="512064" indent="-457200">
              <a:buFont typeface="Wingdings 2"/>
              <a:buAutoNum type="arabicPeriod"/>
            </a:pP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Sup-Patella Bursitis</a:t>
            </a:r>
          </a:p>
          <a:p>
            <a:pPr marL="512064" indent="-457200">
              <a:buFont typeface="Wingdings 2"/>
              <a:buAutoNum type="arabicPeriod"/>
            </a:pP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Patella Mal Tracking Syndrome</a:t>
            </a:r>
          </a:p>
          <a:p>
            <a:pPr marL="512064" indent="-457200">
              <a:buFont typeface="Wingdings 2"/>
              <a:buAutoNum type="arabicPeriod"/>
            </a:pP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Meniscus Injury</a:t>
            </a:r>
          </a:p>
          <a:p>
            <a:pPr marL="512064" indent="-457200">
              <a:buFont typeface="Wingdings 2"/>
              <a:buAutoNum type="arabicPeriod"/>
            </a:pP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ITB Friction Syndrome</a:t>
            </a:r>
            <a:endParaRPr lang="en-US" dirty="0" smtClean="0"/>
          </a:p>
          <a:p>
            <a:pPr marL="512064" indent="-457200">
              <a:buAutoNum type="arabicPeriod"/>
            </a:pPr>
            <a:endParaRPr lang="en-US" dirty="0"/>
          </a:p>
        </p:txBody>
      </p:sp>
    </p:spTree>
    <p:extLst>
      <p:ext uri="{BB962C8B-B14F-4D97-AF65-F5344CB8AC3E}">
        <p14:creationId xmlns:p14="http://schemas.microsoft.com/office/powerpoint/2010/main" val="35536641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itchFamily="34" charset="0"/>
              </a:rPr>
              <a:t>MCL Sprain</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524000"/>
            <a:ext cx="2634055" cy="27432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8" y="4343401"/>
            <a:ext cx="2647235" cy="2209800"/>
          </a:xfrm>
          <a:prstGeom prst="rect">
            <a:avLst/>
          </a:prstGeom>
        </p:spPr>
      </p:pic>
      <p:sp>
        <p:nvSpPr>
          <p:cNvPr id="6" name="TextBox 5"/>
          <p:cNvSpPr txBox="1"/>
          <p:nvPr/>
        </p:nvSpPr>
        <p:spPr>
          <a:xfrm>
            <a:off x="2895600" y="3886200"/>
            <a:ext cx="311304" cy="369332"/>
          </a:xfrm>
          <a:prstGeom prst="rect">
            <a:avLst/>
          </a:prstGeom>
          <a:noFill/>
        </p:spPr>
        <p:txBody>
          <a:bodyPr wrap="none" rtlCol="0">
            <a:spAutoFit/>
          </a:bodyPr>
          <a:lstStyle/>
          <a:p>
            <a:r>
              <a:rPr lang="fa-IR" dirty="0" smtClean="0"/>
              <a:t>1</a:t>
            </a:r>
            <a:endParaRPr lang="en-US" dirty="0"/>
          </a:p>
        </p:txBody>
      </p:sp>
      <p:sp>
        <p:nvSpPr>
          <p:cNvPr id="7" name="TextBox 6"/>
          <p:cNvSpPr txBox="1"/>
          <p:nvPr/>
        </p:nvSpPr>
        <p:spPr>
          <a:xfrm>
            <a:off x="2889096" y="6229197"/>
            <a:ext cx="311304" cy="369332"/>
          </a:xfrm>
          <a:prstGeom prst="rect">
            <a:avLst/>
          </a:prstGeom>
          <a:noFill/>
        </p:spPr>
        <p:txBody>
          <a:bodyPr wrap="none" rtlCol="0">
            <a:spAutoFit/>
          </a:bodyPr>
          <a:lstStyle/>
          <a:p>
            <a:r>
              <a:rPr lang="fa-IR" dirty="0" smtClean="0"/>
              <a:t>2</a:t>
            </a:r>
            <a:endParaRPr lang="en-US" dirty="0"/>
          </a:p>
        </p:txBody>
      </p:sp>
      <p:sp>
        <p:nvSpPr>
          <p:cNvPr id="8" name="TextBox 7"/>
          <p:cNvSpPr txBox="1"/>
          <p:nvPr/>
        </p:nvSpPr>
        <p:spPr>
          <a:xfrm>
            <a:off x="3206904" y="2401389"/>
            <a:ext cx="5632296" cy="1477328"/>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متد </a:t>
            </a:r>
            <a:r>
              <a:rPr lang="en-US" b="1" dirty="0" err="1" smtClean="0">
                <a:cs typeface="B Mitra" pitchFamily="2" charset="-78"/>
              </a:rPr>
              <a:t>Lig</a:t>
            </a:r>
            <a:r>
              <a:rPr lang="en-US" b="1" dirty="0" smtClean="0">
                <a:cs typeface="B Mitra" pitchFamily="2" charset="-78"/>
              </a:rPr>
              <a:t>./Tendon App. Corr.</a:t>
            </a:r>
            <a:r>
              <a:rPr lang="fa-IR" b="1" dirty="0" smtClean="0">
                <a:cs typeface="B Mitra" pitchFamily="2" charset="-78"/>
              </a:rPr>
              <a:t> است.</a:t>
            </a:r>
          </a:p>
          <a:p>
            <a:pPr marL="285750" indent="-285750" algn="r" rtl="1">
              <a:buFont typeface="Wingdings" pitchFamily="2" charset="2"/>
              <a:buChar char="v"/>
            </a:pPr>
            <a:r>
              <a:rPr lang="fa-IR" b="1" dirty="0" smtClean="0">
                <a:cs typeface="B Mitra" pitchFamily="2" charset="-78"/>
              </a:rPr>
              <a:t>برش </a:t>
            </a:r>
            <a:r>
              <a:rPr lang="en-US" b="1" dirty="0" smtClean="0">
                <a:cs typeface="B Mitra" pitchFamily="2" charset="-78"/>
              </a:rPr>
              <a:t>I</a:t>
            </a:r>
            <a:endParaRPr lang="fa-IR" b="1" dirty="0" smtClean="0">
              <a:cs typeface="B Mitra" pitchFamily="2" charset="-78"/>
            </a:endParaRPr>
          </a:p>
          <a:p>
            <a:pPr marL="285750" indent="-285750" algn="r" rtl="1">
              <a:buFont typeface="Wingdings" pitchFamily="2" charset="2"/>
              <a:buChar char="v"/>
            </a:pPr>
            <a:r>
              <a:rPr lang="fa-IR" b="1" dirty="0" smtClean="0">
                <a:cs typeface="B Mitra" pitchFamily="2" charset="-78"/>
              </a:rPr>
              <a:t>توبروزیته تیبیا را بیابید و پایه نوار را بر روی آن ببندید.</a:t>
            </a:r>
          </a:p>
          <a:p>
            <a:pPr marL="285750" indent="-285750" algn="r" rtl="1">
              <a:buFont typeface="Wingdings" pitchFamily="2" charset="2"/>
              <a:buChar char="v"/>
            </a:pPr>
            <a:r>
              <a:rPr lang="fa-IR" b="1" dirty="0" smtClean="0">
                <a:cs typeface="B Mitra" pitchFamily="2" charset="-78"/>
              </a:rPr>
              <a:t>زانو را 30 درجه خم کنید.</a:t>
            </a:r>
          </a:p>
          <a:p>
            <a:pPr marL="285750" indent="-285750" algn="r" rtl="1">
              <a:buFont typeface="Wingdings" pitchFamily="2" charset="2"/>
              <a:buChar char="v"/>
            </a:pPr>
            <a:r>
              <a:rPr lang="fa-IR" b="1" dirty="0" smtClean="0">
                <a:cs typeface="B Mitra" pitchFamily="2" charset="-78"/>
              </a:rPr>
              <a:t>نوار را روی لیگامان به طرف بالا بکشید.</a:t>
            </a:r>
            <a:endParaRPr lang="en-US" b="1" dirty="0">
              <a:cs typeface="B Mitra" pitchFamily="2" charset="-78"/>
            </a:endParaRPr>
          </a:p>
        </p:txBody>
      </p:sp>
    </p:spTree>
    <p:extLst>
      <p:ext uri="{BB962C8B-B14F-4D97-AF65-F5344CB8AC3E}">
        <p14:creationId xmlns:p14="http://schemas.microsoft.com/office/powerpoint/2010/main" val="4776523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Titr" pitchFamily="2" charset="-78"/>
              </a:rPr>
              <a:t>انواع و اندازه های نوار کینزیو</a:t>
            </a:r>
            <a:endParaRPr lang="en-US" dirty="0">
              <a:cs typeface="B Titr" pitchFamily="2" charset="-78"/>
            </a:endParaRPr>
          </a:p>
        </p:txBody>
      </p:sp>
      <p:sp>
        <p:nvSpPr>
          <p:cNvPr id="3" name="Content Placeholder 2"/>
          <p:cNvSpPr>
            <a:spLocks noGrp="1"/>
          </p:cNvSpPr>
          <p:nvPr>
            <p:ph idx="1"/>
          </p:nvPr>
        </p:nvSpPr>
        <p:spPr/>
        <p:txBody>
          <a:bodyPr>
            <a:normAutofit fontScale="77500" lnSpcReduction="20000"/>
          </a:bodyPr>
          <a:lstStyle/>
          <a:p>
            <a:pPr algn="r" rtl="1"/>
            <a:r>
              <a:rPr lang="fa-IR" b="1" u="sng" dirty="0" smtClean="0">
                <a:solidFill>
                  <a:schemeClr val="accent6">
                    <a:lumMod val="40000"/>
                    <a:lumOff val="60000"/>
                  </a:schemeClr>
                </a:solidFill>
                <a:effectLst>
                  <a:outerShdw blurRad="38100" dist="38100" dir="2700000" algn="tl">
                    <a:srgbClr val="000000">
                      <a:alpha val="43137"/>
                    </a:srgbClr>
                  </a:outerShdw>
                </a:effectLst>
                <a:cs typeface="B Mitra" pitchFamily="2" charset="-78"/>
              </a:rPr>
              <a:t>مورد مصرف ترین: اندازه 5 اینچ با طول 5 متر</a:t>
            </a:r>
          </a:p>
          <a:p>
            <a:pPr algn="r" rtl="1"/>
            <a:r>
              <a:rPr lang="fa-IR" dirty="0" smtClean="0">
                <a:cs typeface="B Mitra" pitchFamily="2" charset="-78"/>
              </a:rPr>
              <a:t>اندازه 3.5 اینچ (7.5</a:t>
            </a:r>
            <a:r>
              <a:rPr lang="en-US" dirty="0" smtClean="0">
                <a:cs typeface="B Mitra" pitchFamily="2" charset="-78"/>
              </a:rPr>
              <a:t>cm</a:t>
            </a:r>
            <a:r>
              <a:rPr lang="fa-IR" dirty="0" smtClean="0">
                <a:cs typeface="B Mitra" pitchFamily="2" charset="-78"/>
              </a:rPr>
              <a:t>) در نواحی بزرگ</a:t>
            </a:r>
          </a:p>
          <a:p>
            <a:pPr algn="r" rtl="1"/>
            <a:r>
              <a:rPr lang="fa-IR" dirty="0" smtClean="0">
                <a:cs typeface="B Mitra" pitchFamily="2" charset="-78"/>
              </a:rPr>
              <a:t>اندازه 1 اینچ (2.5 </a:t>
            </a:r>
            <a:r>
              <a:rPr lang="en-US" dirty="0" smtClean="0">
                <a:cs typeface="B Mitra" pitchFamily="2" charset="-78"/>
              </a:rPr>
              <a:t>cm</a:t>
            </a:r>
            <a:r>
              <a:rPr lang="fa-IR" dirty="0" smtClean="0">
                <a:cs typeface="B Mitra" pitchFamily="2" charset="-78"/>
              </a:rPr>
              <a:t>) اکثرا انگشتان</a:t>
            </a:r>
          </a:p>
          <a:p>
            <a:pPr algn="r" rtl="1"/>
            <a:r>
              <a:rPr lang="fa-IR" dirty="0" smtClean="0">
                <a:cs typeface="B Mitra" pitchFamily="2" charset="-78"/>
              </a:rPr>
              <a:t>اندازه 1.5 اینچ (3.75</a:t>
            </a:r>
            <a:r>
              <a:rPr lang="en-US" dirty="0" smtClean="0">
                <a:cs typeface="B Mitra" pitchFamily="2" charset="-78"/>
              </a:rPr>
              <a:t>cm</a:t>
            </a:r>
            <a:r>
              <a:rPr lang="fa-IR" dirty="0" smtClean="0">
                <a:cs typeface="B Mitra" pitchFamily="2" charset="-78"/>
              </a:rPr>
              <a:t>) مچ پا یا ورزشکاران کوچک چثه</a:t>
            </a:r>
          </a:p>
          <a:p>
            <a:pPr marL="64008" indent="0" algn="r" rtl="1">
              <a:buNone/>
            </a:pPr>
            <a:endParaRPr lang="fa-IR" dirty="0" smtClean="0">
              <a:cs typeface="B Mitra" pitchFamily="2" charset="-78"/>
            </a:endParaRPr>
          </a:p>
          <a:p>
            <a:pPr algn="r" rtl="1"/>
            <a:r>
              <a:rPr lang="fa-IR" dirty="0" smtClean="0">
                <a:cs typeface="B Mitra" pitchFamily="2" charset="-78"/>
              </a:rPr>
              <a:t>دو نوع معمولی و ضدآب (برای حفظ قیمت یک متر کوتاهتر است) دارد</a:t>
            </a:r>
          </a:p>
          <a:p>
            <a:pPr algn="r" rtl="1"/>
            <a:r>
              <a:rPr lang="fa-IR" dirty="0" smtClean="0">
                <a:cs typeface="B Mitra" pitchFamily="2" charset="-78"/>
              </a:rPr>
              <a:t>مصرف کلینیک: طول 31 متر</a:t>
            </a:r>
          </a:p>
          <a:p>
            <a:pPr algn="r" rtl="1"/>
            <a:endParaRPr lang="fa-IR" dirty="0">
              <a:cs typeface="B Mitra" pitchFamily="2" charset="-78"/>
            </a:endParaRPr>
          </a:p>
          <a:p>
            <a:pPr algn="r" rtl="1"/>
            <a:r>
              <a:rPr lang="fa-IR" dirty="0" smtClean="0">
                <a:solidFill>
                  <a:schemeClr val="bg1"/>
                </a:solidFill>
                <a:cs typeface="B Mitra" pitchFamily="2" charset="-78"/>
              </a:rPr>
              <a:t>رنگ های تیره تر (قرمز تیره) نور را بیشتر جذب می کند و اگر بخواهید بافت را گرم کنید مصرف دارد.</a:t>
            </a:r>
          </a:p>
          <a:p>
            <a:pPr algn="r" rtl="1"/>
            <a:r>
              <a:rPr lang="fa-IR" dirty="0" smtClean="0">
                <a:solidFill>
                  <a:schemeClr val="bg1"/>
                </a:solidFill>
                <a:cs typeface="B Mitra" pitchFamily="2" charset="-78"/>
              </a:rPr>
              <a:t>رنگ های روشن تر (بژ) نور را کمتر جذب می کند و اگر بخواهید بافت را خنک کنید مصرف می شود.</a:t>
            </a:r>
          </a:p>
          <a:p>
            <a:pPr algn="r" rtl="1"/>
            <a:r>
              <a:rPr lang="fa-IR" dirty="0" smtClean="0">
                <a:solidFill>
                  <a:schemeClr val="bg1"/>
                </a:solidFill>
                <a:cs typeface="B Mitra" pitchFamily="2" charset="-78"/>
              </a:rPr>
              <a:t>رنگ ها خیلی اوقات برای تهییج کردن بازیکنان بخصوص در بازیهای تیمی استفاده می شود.</a:t>
            </a:r>
          </a:p>
          <a:p>
            <a:pPr algn="r" rtl="1"/>
            <a:endParaRPr lang="en-US" dirty="0">
              <a:cs typeface="B Mitra" pitchFamily="2" charset="-78"/>
            </a:endParaRPr>
          </a:p>
        </p:txBody>
      </p:sp>
    </p:spTree>
    <p:extLst>
      <p:ext uri="{BB962C8B-B14F-4D97-AF65-F5344CB8AC3E}">
        <p14:creationId xmlns:p14="http://schemas.microsoft.com/office/powerpoint/2010/main" val="16870303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itchFamily="34" charset="0"/>
              </a:rPr>
              <a:t>ACL Sprain</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652065"/>
            <a:ext cx="2286000" cy="222227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1643743"/>
            <a:ext cx="2438400" cy="22109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1652453"/>
            <a:ext cx="2852613" cy="2202276"/>
          </a:xfrm>
          <a:prstGeom prst="rect">
            <a:avLst/>
          </a:prstGeom>
        </p:spPr>
      </p:pic>
      <p:sp>
        <p:nvSpPr>
          <p:cNvPr id="7" name="TextBox 6"/>
          <p:cNvSpPr txBox="1"/>
          <p:nvPr/>
        </p:nvSpPr>
        <p:spPr>
          <a:xfrm>
            <a:off x="2594052" y="3473728"/>
            <a:ext cx="311304" cy="369332"/>
          </a:xfrm>
          <a:prstGeom prst="rect">
            <a:avLst/>
          </a:prstGeom>
          <a:noFill/>
        </p:spPr>
        <p:txBody>
          <a:bodyPr wrap="none" rtlCol="0">
            <a:spAutoFit/>
          </a:bodyPr>
          <a:lstStyle/>
          <a:p>
            <a:r>
              <a:rPr lang="fa-IR" dirty="0" smtClean="0"/>
              <a:t>1</a:t>
            </a:r>
            <a:endParaRPr lang="en-US" dirty="0"/>
          </a:p>
        </p:txBody>
      </p:sp>
      <p:sp>
        <p:nvSpPr>
          <p:cNvPr id="8" name="TextBox 7"/>
          <p:cNvSpPr txBox="1"/>
          <p:nvPr/>
        </p:nvSpPr>
        <p:spPr>
          <a:xfrm>
            <a:off x="5251296" y="3485397"/>
            <a:ext cx="311304" cy="369332"/>
          </a:xfrm>
          <a:prstGeom prst="rect">
            <a:avLst/>
          </a:prstGeom>
          <a:noFill/>
        </p:spPr>
        <p:txBody>
          <a:bodyPr wrap="none" rtlCol="0">
            <a:spAutoFit/>
          </a:bodyPr>
          <a:lstStyle/>
          <a:p>
            <a:r>
              <a:rPr lang="fa-IR" dirty="0" smtClean="0"/>
              <a:t>2</a:t>
            </a:r>
            <a:endParaRPr lang="en-US" dirty="0"/>
          </a:p>
        </p:txBody>
      </p:sp>
      <p:sp>
        <p:nvSpPr>
          <p:cNvPr id="9" name="TextBox 8"/>
          <p:cNvSpPr txBox="1"/>
          <p:nvPr/>
        </p:nvSpPr>
        <p:spPr>
          <a:xfrm>
            <a:off x="8256309" y="3485397"/>
            <a:ext cx="311304" cy="369332"/>
          </a:xfrm>
          <a:prstGeom prst="rect">
            <a:avLst/>
          </a:prstGeom>
          <a:noFill/>
        </p:spPr>
        <p:txBody>
          <a:bodyPr wrap="none" rtlCol="0">
            <a:spAutoFit/>
          </a:bodyPr>
          <a:lstStyle/>
          <a:p>
            <a:r>
              <a:rPr lang="fa-IR" dirty="0" smtClean="0"/>
              <a:t>3</a:t>
            </a:r>
            <a:endParaRPr lang="en-US" dirty="0"/>
          </a:p>
        </p:txBody>
      </p:sp>
      <p:sp>
        <p:nvSpPr>
          <p:cNvPr id="10" name="TextBox 9"/>
          <p:cNvSpPr txBox="1"/>
          <p:nvPr/>
        </p:nvSpPr>
        <p:spPr>
          <a:xfrm>
            <a:off x="609600" y="4114800"/>
            <a:ext cx="7958013" cy="2585323"/>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کار </a:t>
            </a:r>
            <a:r>
              <a:rPr lang="en-US" b="1" dirty="0" smtClean="0">
                <a:cs typeface="B Mitra" pitchFamily="2" charset="-78"/>
              </a:rPr>
              <a:t>ACL</a:t>
            </a:r>
            <a:r>
              <a:rPr lang="fa-IR" b="1" dirty="0" smtClean="0">
                <a:cs typeface="B Mitra" pitchFamily="2" charset="-78"/>
              </a:rPr>
              <a:t> جلوگیری از جابجایی قدامی تیبیا روی فمور است.</a:t>
            </a:r>
          </a:p>
          <a:p>
            <a:pPr marL="285750" indent="-285750" algn="r" rtl="1">
              <a:buFont typeface="Wingdings" pitchFamily="2" charset="2"/>
              <a:buChar char="v"/>
            </a:pPr>
            <a:r>
              <a:rPr lang="fa-IR" b="1" dirty="0" smtClean="0">
                <a:cs typeface="B Mitra" pitchFamily="2" charset="-78"/>
              </a:rPr>
              <a:t>تکنیک </a:t>
            </a:r>
            <a:r>
              <a:rPr lang="en-US" b="1" dirty="0" smtClean="0">
                <a:solidFill>
                  <a:schemeClr val="bg1"/>
                </a:solidFill>
                <a:cs typeface="B Mitra" pitchFamily="2" charset="-78"/>
              </a:rPr>
              <a:t>Mechanical App.</a:t>
            </a:r>
            <a:r>
              <a:rPr lang="fa-IR" b="1" dirty="0" smtClean="0">
                <a:solidFill>
                  <a:schemeClr val="bg1"/>
                </a:solidFill>
                <a:cs typeface="B Mitra" pitchFamily="2" charset="-78"/>
              </a:rPr>
              <a:t> </a:t>
            </a:r>
            <a:r>
              <a:rPr lang="fa-IR" b="1" dirty="0" smtClean="0">
                <a:cs typeface="B Mitra" pitchFamily="2" charset="-78"/>
              </a:rPr>
              <a:t>است.</a:t>
            </a:r>
          </a:p>
          <a:p>
            <a:pPr marL="285750" indent="-285750" algn="r" rtl="1">
              <a:buFont typeface="Wingdings" pitchFamily="2" charset="2"/>
              <a:buChar char="v"/>
            </a:pPr>
            <a:r>
              <a:rPr lang="en-US" b="1" dirty="0" smtClean="0">
                <a:cs typeface="B Mitra" pitchFamily="2" charset="-78"/>
              </a:rPr>
              <a:t>I Strip</a:t>
            </a:r>
            <a:r>
              <a:rPr lang="fa-IR" b="1" dirty="0" smtClean="0">
                <a:cs typeface="B Mitra" pitchFamily="2" charset="-78"/>
              </a:rPr>
              <a:t>؛ به شکل </a:t>
            </a:r>
            <a:r>
              <a:rPr lang="en-US" b="1" dirty="0" smtClean="0">
                <a:cs typeface="B Mitra" pitchFamily="2" charset="-78"/>
              </a:rPr>
              <a:t>Paper off</a:t>
            </a:r>
            <a:r>
              <a:rPr lang="fa-IR" b="1" dirty="0" smtClean="0">
                <a:cs typeface="B Mitra" pitchFamily="2" charset="-78"/>
              </a:rPr>
              <a:t> از وسط نوار ببرید.</a:t>
            </a:r>
          </a:p>
          <a:p>
            <a:pPr marL="285750" indent="-285750" algn="r" rtl="1">
              <a:buFont typeface="Wingdings" pitchFamily="2" charset="2"/>
              <a:buChar char="v"/>
            </a:pPr>
            <a:r>
              <a:rPr lang="fa-IR" b="1" dirty="0" smtClean="0">
                <a:solidFill>
                  <a:schemeClr val="bg1"/>
                </a:solidFill>
                <a:cs typeface="B Mitra" pitchFamily="2" charset="-78"/>
              </a:rPr>
              <a:t>زانو را در 30 درجه فلکسیون </a:t>
            </a:r>
            <a:r>
              <a:rPr lang="fa-IR" b="1" dirty="0" smtClean="0">
                <a:cs typeface="B Mitra" pitchFamily="2" charset="-78"/>
              </a:rPr>
              <a:t>ببرید.</a:t>
            </a:r>
          </a:p>
          <a:p>
            <a:pPr marL="285750" indent="-285750" algn="r" rtl="1">
              <a:buFont typeface="Wingdings" pitchFamily="2" charset="2"/>
              <a:buChar char="v"/>
            </a:pPr>
            <a:r>
              <a:rPr lang="fa-IR" b="1" dirty="0" smtClean="0">
                <a:cs typeface="B Mitra" pitchFamily="2" charset="-78"/>
              </a:rPr>
              <a:t>نوار را به صورت فول تانسیون بر روی توبروزیته تیبیا به پشت ببندید.</a:t>
            </a:r>
          </a:p>
          <a:p>
            <a:pPr marL="285750" indent="-285750" algn="r" rtl="1">
              <a:buFont typeface="Wingdings" pitchFamily="2" charset="2"/>
              <a:buChar char="v"/>
            </a:pPr>
            <a:r>
              <a:rPr lang="fa-IR" b="1" dirty="0" smtClean="0">
                <a:cs typeface="B Mitra" pitchFamily="2" charset="-78"/>
              </a:rPr>
              <a:t>گاهی اوقات از یک نوار اضافی به همین شکل می توانید مجددا روی نوار قبلی ببندید.</a:t>
            </a:r>
          </a:p>
          <a:p>
            <a:pPr marL="285750" indent="-285750" algn="r" rtl="1">
              <a:buFont typeface="Wingdings" pitchFamily="2" charset="2"/>
              <a:buChar char="v"/>
            </a:pPr>
            <a:endParaRPr lang="fa-IR" b="1" dirty="0">
              <a:cs typeface="B Mitra" pitchFamily="2" charset="-78"/>
            </a:endParaRPr>
          </a:p>
          <a:p>
            <a:pPr marL="285750" indent="-285750" algn="r" rtl="1">
              <a:buFont typeface="Wingdings" pitchFamily="2" charset="2"/>
              <a:buChar char="v"/>
            </a:pPr>
            <a:r>
              <a:rPr lang="fa-IR" b="1" dirty="0" smtClean="0">
                <a:solidFill>
                  <a:schemeClr val="accent2">
                    <a:lumMod val="75000"/>
                  </a:schemeClr>
                </a:solidFill>
                <a:cs typeface="B Mitra" pitchFamily="2" charset="-78"/>
              </a:rPr>
              <a:t>در مراحل حاد: </a:t>
            </a:r>
            <a:r>
              <a:rPr lang="fa-IR" b="1" dirty="0" smtClean="0">
                <a:cs typeface="B Mitra" pitchFamily="2" charset="-78"/>
              </a:rPr>
              <a:t>یک </a:t>
            </a:r>
            <a:r>
              <a:rPr lang="en-US" b="1" dirty="0" smtClean="0">
                <a:cs typeface="B Mitra" pitchFamily="2" charset="-78"/>
              </a:rPr>
              <a:t>I</a:t>
            </a:r>
            <a:r>
              <a:rPr lang="fa-IR" b="1" dirty="0" smtClean="0">
                <a:cs typeface="B Mitra" pitchFamily="2" charset="-78"/>
              </a:rPr>
              <a:t> استریپ، از بالای کشکک به روی چهارسر بکشید. یا می توان به صورت </a:t>
            </a:r>
            <a:r>
              <a:rPr lang="en-US" b="1" dirty="0" err="1" smtClean="0">
                <a:cs typeface="B Mitra" pitchFamily="2" charset="-78"/>
              </a:rPr>
              <a:t>Criss</a:t>
            </a:r>
            <a:r>
              <a:rPr lang="en-US" b="1" dirty="0" smtClean="0">
                <a:cs typeface="B Mitra" pitchFamily="2" charset="-78"/>
              </a:rPr>
              <a:t> Cross</a:t>
            </a:r>
            <a:r>
              <a:rPr lang="fa-IR" b="1" dirty="0" smtClean="0">
                <a:cs typeface="B Mitra" pitchFamily="2" charset="-78"/>
              </a:rPr>
              <a:t> در تکنیک </a:t>
            </a:r>
            <a:r>
              <a:rPr lang="en-US" b="1" dirty="0" smtClean="0">
                <a:cs typeface="B Mitra" pitchFamily="2" charset="-78"/>
              </a:rPr>
              <a:t>Lymph Corr.</a:t>
            </a:r>
            <a:r>
              <a:rPr lang="fa-IR" b="1" dirty="0" smtClean="0">
                <a:cs typeface="B Mitra" pitchFamily="2" charset="-78"/>
              </a:rPr>
              <a:t> بکار برد.</a:t>
            </a:r>
            <a:endParaRPr lang="en-US" b="1" dirty="0">
              <a:cs typeface="B Mitra" pitchFamily="2" charset="-78"/>
            </a:endParaRPr>
          </a:p>
        </p:txBody>
      </p:sp>
    </p:spTree>
    <p:extLst>
      <p:ext uri="{BB962C8B-B14F-4D97-AF65-F5344CB8AC3E}">
        <p14:creationId xmlns:p14="http://schemas.microsoft.com/office/powerpoint/2010/main" val="23610535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itchFamily="34" charset="0"/>
              </a:rPr>
              <a:t>Patella Tendinitis</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347652"/>
            <a:ext cx="2286000" cy="195055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371600"/>
            <a:ext cx="1621662"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1371599"/>
            <a:ext cx="1631118" cy="190500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352800"/>
            <a:ext cx="2286000" cy="261954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1983" y="3352799"/>
            <a:ext cx="2141052" cy="2619545"/>
          </a:xfrm>
          <a:prstGeom prst="rect">
            <a:avLst/>
          </a:prstGeom>
        </p:spPr>
      </p:pic>
      <p:sp>
        <p:nvSpPr>
          <p:cNvPr id="9" name="TextBox 8"/>
          <p:cNvSpPr txBox="1"/>
          <p:nvPr/>
        </p:nvSpPr>
        <p:spPr>
          <a:xfrm>
            <a:off x="2431896" y="2907268"/>
            <a:ext cx="311304" cy="369332"/>
          </a:xfrm>
          <a:prstGeom prst="rect">
            <a:avLst/>
          </a:prstGeom>
          <a:noFill/>
        </p:spPr>
        <p:txBody>
          <a:bodyPr wrap="none" rtlCol="0">
            <a:spAutoFit/>
          </a:bodyPr>
          <a:lstStyle/>
          <a:p>
            <a:r>
              <a:rPr lang="fa-IR" dirty="0" smtClean="0"/>
              <a:t>1</a:t>
            </a:r>
            <a:endParaRPr lang="en-US" dirty="0"/>
          </a:p>
        </p:txBody>
      </p:sp>
      <p:sp>
        <p:nvSpPr>
          <p:cNvPr id="10" name="TextBox 9"/>
          <p:cNvSpPr txBox="1"/>
          <p:nvPr/>
        </p:nvSpPr>
        <p:spPr>
          <a:xfrm>
            <a:off x="4129758" y="2883932"/>
            <a:ext cx="311304" cy="369332"/>
          </a:xfrm>
          <a:prstGeom prst="rect">
            <a:avLst/>
          </a:prstGeom>
          <a:noFill/>
        </p:spPr>
        <p:txBody>
          <a:bodyPr wrap="none" rtlCol="0">
            <a:spAutoFit/>
          </a:bodyPr>
          <a:lstStyle/>
          <a:p>
            <a:r>
              <a:rPr lang="fa-IR" dirty="0" smtClean="0"/>
              <a:t>2</a:t>
            </a:r>
            <a:endParaRPr lang="en-US" dirty="0"/>
          </a:p>
        </p:txBody>
      </p:sp>
      <p:sp>
        <p:nvSpPr>
          <p:cNvPr id="11" name="TextBox 10"/>
          <p:cNvSpPr txBox="1"/>
          <p:nvPr/>
        </p:nvSpPr>
        <p:spPr>
          <a:xfrm>
            <a:off x="5815614" y="2907268"/>
            <a:ext cx="311304" cy="369332"/>
          </a:xfrm>
          <a:prstGeom prst="rect">
            <a:avLst/>
          </a:prstGeom>
          <a:noFill/>
        </p:spPr>
        <p:txBody>
          <a:bodyPr wrap="none" rtlCol="0">
            <a:spAutoFit/>
          </a:bodyPr>
          <a:lstStyle/>
          <a:p>
            <a:r>
              <a:rPr lang="fa-IR" dirty="0" smtClean="0"/>
              <a:t>3</a:t>
            </a:r>
            <a:endParaRPr lang="en-US" dirty="0"/>
          </a:p>
        </p:txBody>
      </p:sp>
      <p:sp>
        <p:nvSpPr>
          <p:cNvPr id="12" name="TextBox 11"/>
          <p:cNvSpPr txBox="1"/>
          <p:nvPr/>
        </p:nvSpPr>
        <p:spPr>
          <a:xfrm>
            <a:off x="2426439" y="5603012"/>
            <a:ext cx="311304" cy="369332"/>
          </a:xfrm>
          <a:prstGeom prst="rect">
            <a:avLst/>
          </a:prstGeom>
          <a:noFill/>
        </p:spPr>
        <p:txBody>
          <a:bodyPr wrap="none" rtlCol="0">
            <a:spAutoFit/>
          </a:bodyPr>
          <a:lstStyle/>
          <a:p>
            <a:r>
              <a:rPr lang="fa-IR" dirty="0" smtClean="0"/>
              <a:t>4</a:t>
            </a:r>
            <a:endParaRPr lang="en-US" dirty="0"/>
          </a:p>
        </p:txBody>
      </p:sp>
      <p:sp>
        <p:nvSpPr>
          <p:cNvPr id="13" name="TextBox 12"/>
          <p:cNvSpPr txBox="1"/>
          <p:nvPr/>
        </p:nvSpPr>
        <p:spPr>
          <a:xfrm>
            <a:off x="4631731" y="5603845"/>
            <a:ext cx="311304" cy="369332"/>
          </a:xfrm>
          <a:prstGeom prst="rect">
            <a:avLst/>
          </a:prstGeom>
          <a:noFill/>
        </p:spPr>
        <p:txBody>
          <a:bodyPr wrap="none" rtlCol="0">
            <a:spAutoFit/>
          </a:bodyPr>
          <a:lstStyle/>
          <a:p>
            <a:r>
              <a:rPr lang="fa-IR" dirty="0" smtClean="0"/>
              <a:t>5</a:t>
            </a:r>
            <a:endParaRPr lang="en-US" dirty="0"/>
          </a:p>
        </p:txBody>
      </p:sp>
      <p:sp>
        <p:nvSpPr>
          <p:cNvPr id="14" name="TextBox 13"/>
          <p:cNvSpPr txBox="1"/>
          <p:nvPr/>
        </p:nvSpPr>
        <p:spPr>
          <a:xfrm>
            <a:off x="5968014" y="1295400"/>
            <a:ext cx="3099786" cy="2585323"/>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برش </a:t>
            </a:r>
            <a:r>
              <a:rPr lang="en-US" b="1" dirty="0" smtClean="0">
                <a:cs typeface="B Mitra" pitchFamily="2" charset="-78"/>
              </a:rPr>
              <a:t>I</a:t>
            </a:r>
            <a:endParaRPr lang="fa-IR" b="1" dirty="0" smtClean="0">
              <a:cs typeface="B Mitra" pitchFamily="2" charset="-78"/>
            </a:endParaRPr>
          </a:p>
          <a:p>
            <a:pPr marL="285750" indent="-285750" algn="r" rtl="1">
              <a:buFont typeface="Wingdings" pitchFamily="2" charset="2"/>
              <a:buChar char="v"/>
            </a:pPr>
            <a:r>
              <a:rPr lang="fa-IR" b="1" dirty="0" smtClean="0">
                <a:cs typeface="B Mitra" pitchFamily="2" charset="-78"/>
              </a:rPr>
              <a:t>پایه را بر روی توبروزیته تیبیا ببندید.</a:t>
            </a:r>
          </a:p>
          <a:p>
            <a:pPr marL="285750" indent="-285750" algn="r" rtl="1">
              <a:buFont typeface="Wingdings" pitchFamily="2" charset="2"/>
              <a:buChar char="v"/>
            </a:pPr>
            <a:r>
              <a:rPr lang="fa-IR" b="1" dirty="0" smtClean="0">
                <a:solidFill>
                  <a:schemeClr val="accent6">
                    <a:lumMod val="40000"/>
                    <a:lumOff val="60000"/>
                  </a:schemeClr>
                </a:solidFill>
                <a:cs typeface="B Mitra" pitchFamily="2" charset="-78"/>
              </a:rPr>
              <a:t>زانو اکستند است.</a:t>
            </a:r>
          </a:p>
          <a:p>
            <a:pPr marL="285750" indent="-285750" algn="r" rtl="1">
              <a:buFont typeface="Wingdings" pitchFamily="2" charset="2"/>
              <a:buChar char="v"/>
            </a:pPr>
            <a:r>
              <a:rPr lang="fa-IR" b="1" dirty="0" smtClean="0">
                <a:solidFill>
                  <a:schemeClr val="accent6">
                    <a:lumMod val="40000"/>
                    <a:lumOff val="60000"/>
                  </a:schemeClr>
                </a:solidFill>
                <a:cs typeface="B Mitra" pitchFamily="2" charset="-78"/>
              </a:rPr>
              <a:t>با تنشن 70% تا لبه تحتانی کشکک بکشید.</a:t>
            </a:r>
          </a:p>
          <a:p>
            <a:pPr marL="285750" indent="-285750" algn="r" rtl="1">
              <a:buFont typeface="Wingdings" pitchFamily="2" charset="2"/>
              <a:buChar char="v"/>
            </a:pPr>
            <a:r>
              <a:rPr lang="fa-IR" b="1" dirty="0" smtClean="0">
                <a:solidFill>
                  <a:schemeClr val="accent6">
                    <a:lumMod val="75000"/>
                  </a:schemeClr>
                </a:solidFill>
                <a:cs typeface="B Mitra" pitchFamily="2" charset="-78"/>
              </a:rPr>
              <a:t>بعد زانو را فلکس کنید و از میزان تنشنی که می دهید کم کنید تا نهایتا به تنشن </a:t>
            </a:r>
            <a:r>
              <a:rPr lang="en-US" b="1" dirty="0" smtClean="0">
                <a:solidFill>
                  <a:schemeClr val="accent6">
                    <a:lumMod val="75000"/>
                  </a:schemeClr>
                </a:solidFill>
                <a:cs typeface="B Mitra" pitchFamily="2" charset="-78"/>
              </a:rPr>
              <a:t>off</a:t>
            </a:r>
            <a:r>
              <a:rPr lang="fa-IR" b="1" dirty="0" smtClean="0">
                <a:solidFill>
                  <a:schemeClr val="accent6">
                    <a:lumMod val="75000"/>
                  </a:schemeClr>
                </a:solidFill>
                <a:cs typeface="B Mitra" pitchFamily="2" charset="-78"/>
              </a:rPr>
              <a:t> برسید.</a:t>
            </a:r>
            <a:endParaRPr lang="en-US" b="1" dirty="0">
              <a:solidFill>
                <a:schemeClr val="accent6">
                  <a:lumMod val="75000"/>
                </a:schemeClr>
              </a:solidFill>
              <a:cs typeface="B Mitra" pitchFamily="2" charset="-78"/>
            </a:endParaRPr>
          </a:p>
        </p:txBody>
      </p:sp>
      <p:sp>
        <p:nvSpPr>
          <p:cNvPr id="15" name="TextBox 14"/>
          <p:cNvSpPr txBox="1"/>
          <p:nvPr/>
        </p:nvSpPr>
        <p:spPr>
          <a:xfrm>
            <a:off x="5257800" y="4114800"/>
            <a:ext cx="3810000" cy="2031325"/>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گاهی در این مشکل </a:t>
            </a:r>
            <a:r>
              <a:rPr lang="en-US" b="1" dirty="0" smtClean="0">
                <a:solidFill>
                  <a:schemeClr val="bg1"/>
                </a:solidFill>
                <a:cs typeface="B Mitra" pitchFamily="2" charset="-78"/>
              </a:rPr>
              <a:t>VMO</a:t>
            </a:r>
            <a:r>
              <a:rPr lang="fa-IR" b="1" dirty="0" smtClean="0">
                <a:cs typeface="B Mitra" pitchFamily="2" charset="-78"/>
              </a:rPr>
              <a:t> را نیز در نظر می گیریم.</a:t>
            </a:r>
          </a:p>
          <a:p>
            <a:pPr marL="285750" indent="-285750" algn="r" rtl="1">
              <a:buFont typeface="Wingdings" pitchFamily="2" charset="2"/>
              <a:buChar char="v"/>
            </a:pPr>
            <a:r>
              <a:rPr lang="fa-IR" b="1" dirty="0" smtClean="0">
                <a:cs typeface="B Mitra" pitchFamily="2" charset="-78"/>
              </a:rPr>
              <a:t>از </a:t>
            </a:r>
            <a:r>
              <a:rPr lang="en-US" b="1" dirty="0" smtClean="0">
                <a:solidFill>
                  <a:schemeClr val="bg1"/>
                </a:solidFill>
                <a:cs typeface="B Mitra" pitchFamily="2" charset="-78"/>
              </a:rPr>
              <a:t>Orig.</a:t>
            </a:r>
            <a:r>
              <a:rPr lang="fa-IR" b="1" dirty="0" smtClean="0">
                <a:solidFill>
                  <a:schemeClr val="bg1"/>
                </a:solidFill>
                <a:cs typeface="B Mitra" pitchFamily="2" charset="-78"/>
              </a:rPr>
              <a:t> به </a:t>
            </a:r>
            <a:r>
              <a:rPr lang="en-US" b="1" dirty="0" smtClean="0">
                <a:solidFill>
                  <a:schemeClr val="bg1"/>
                </a:solidFill>
                <a:cs typeface="B Mitra" pitchFamily="2" charset="-78"/>
              </a:rPr>
              <a:t>Ins.</a:t>
            </a:r>
            <a:r>
              <a:rPr lang="fa-IR" b="1" dirty="0" smtClean="0">
                <a:cs typeface="B Mitra" pitchFamily="2" charset="-78"/>
              </a:rPr>
              <a:t> نوار را می بندیم.</a:t>
            </a:r>
          </a:p>
          <a:p>
            <a:pPr marL="285750" indent="-285750" algn="r" rtl="1">
              <a:buFont typeface="Wingdings" pitchFamily="2" charset="2"/>
              <a:buChar char="v"/>
            </a:pPr>
            <a:r>
              <a:rPr lang="fa-IR" b="1" dirty="0" smtClean="0">
                <a:cs typeface="B Mitra" pitchFamily="2" charset="-78"/>
              </a:rPr>
              <a:t>برش </a:t>
            </a:r>
            <a:r>
              <a:rPr lang="en-US" b="1" dirty="0" smtClean="0">
                <a:cs typeface="B Mitra" pitchFamily="2" charset="-78"/>
              </a:rPr>
              <a:t>Y</a:t>
            </a:r>
            <a:endParaRPr lang="fa-IR" b="1" dirty="0" smtClean="0">
              <a:cs typeface="B Mitra" pitchFamily="2" charset="-78"/>
            </a:endParaRPr>
          </a:p>
          <a:p>
            <a:pPr marL="285750" indent="-285750" algn="r" rtl="1">
              <a:buFont typeface="Wingdings" pitchFamily="2" charset="2"/>
              <a:buChar char="v"/>
            </a:pPr>
            <a:r>
              <a:rPr lang="en-US" b="1" dirty="0" smtClean="0">
                <a:cs typeface="B Mitra" pitchFamily="2" charset="-78"/>
              </a:rPr>
              <a:t>Tension on the tail</a:t>
            </a:r>
            <a:endParaRPr lang="fa-IR" b="1" dirty="0" smtClean="0">
              <a:cs typeface="B Mitra" pitchFamily="2" charset="-78"/>
            </a:endParaRPr>
          </a:p>
          <a:p>
            <a:pPr marL="285750" indent="-285750" algn="r" rtl="1">
              <a:buFont typeface="Wingdings" pitchFamily="2" charset="2"/>
              <a:buChar char="v"/>
            </a:pPr>
            <a:r>
              <a:rPr lang="fa-IR" b="1" dirty="0" smtClean="0">
                <a:cs typeface="B Mitra" pitchFamily="2" charset="-78"/>
              </a:rPr>
              <a:t>نوار را در حالی که زانو خم است می بندیم تا کشیده شود.</a:t>
            </a:r>
            <a:endParaRPr lang="en-US" b="1" dirty="0">
              <a:cs typeface="B Mitra" pitchFamily="2" charset="-78"/>
            </a:endParaRPr>
          </a:p>
        </p:txBody>
      </p:sp>
    </p:spTree>
    <p:extLst>
      <p:ext uri="{BB962C8B-B14F-4D97-AF65-F5344CB8AC3E}">
        <p14:creationId xmlns:p14="http://schemas.microsoft.com/office/powerpoint/2010/main" val="30940943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Black" pitchFamily="34" charset="0"/>
              </a:rPr>
              <a:t>Jumper’s Knee (Osgood-</a:t>
            </a:r>
            <a:r>
              <a:rPr lang="en-US" dirty="0" err="1" smtClean="0">
                <a:latin typeface="Arial Black" pitchFamily="34" charset="0"/>
              </a:rPr>
              <a:t>Schlatter</a:t>
            </a:r>
            <a:r>
              <a:rPr lang="en-US" dirty="0" smtClean="0">
                <a:latin typeface="Arial Black" pitchFamily="34" charset="0"/>
              </a:rPr>
              <a:t> Larsen-</a:t>
            </a:r>
            <a:r>
              <a:rPr lang="en-US" dirty="0" err="1" smtClean="0">
                <a:latin typeface="Arial Black" pitchFamily="34" charset="0"/>
              </a:rPr>
              <a:t>Johnnson</a:t>
            </a:r>
            <a:r>
              <a:rPr lang="en-US" dirty="0" smtClean="0">
                <a:latin typeface="Arial Black" pitchFamily="34" charset="0"/>
              </a:rPr>
              <a:t>)</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314" y="1828801"/>
            <a:ext cx="2046514" cy="19812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5154" y="1828800"/>
            <a:ext cx="2937405" cy="1981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1828801"/>
            <a:ext cx="2738901" cy="19812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962400"/>
            <a:ext cx="2810836" cy="2276126"/>
          </a:xfrm>
          <a:prstGeom prst="rect">
            <a:avLst/>
          </a:prstGeom>
        </p:spPr>
      </p:pic>
      <p:sp>
        <p:nvSpPr>
          <p:cNvPr id="8" name="TextBox 7"/>
          <p:cNvSpPr txBox="1"/>
          <p:nvPr/>
        </p:nvSpPr>
        <p:spPr>
          <a:xfrm>
            <a:off x="2209800" y="3440669"/>
            <a:ext cx="311304" cy="369332"/>
          </a:xfrm>
          <a:prstGeom prst="rect">
            <a:avLst/>
          </a:prstGeom>
          <a:noFill/>
        </p:spPr>
        <p:txBody>
          <a:bodyPr wrap="none" rtlCol="0">
            <a:spAutoFit/>
          </a:bodyPr>
          <a:lstStyle/>
          <a:p>
            <a:r>
              <a:rPr lang="fa-IR" dirty="0" smtClean="0"/>
              <a:t>1</a:t>
            </a:r>
            <a:endParaRPr lang="en-US" dirty="0"/>
          </a:p>
        </p:txBody>
      </p:sp>
      <p:sp>
        <p:nvSpPr>
          <p:cNvPr id="9" name="TextBox 8"/>
          <p:cNvSpPr txBox="1"/>
          <p:nvPr/>
        </p:nvSpPr>
        <p:spPr>
          <a:xfrm>
            <a:off x="5183141" y="3434529"/>
            <a:ext cx="311304" cy="369332"/>
          </a:xfrm>
          <a:prstGeom prst="rect">
            <a:avLst/>
          </a:prstGeom>
          <a:noFill/>
        </p:spPr>
        <p:txBody>
          <a:bodyPr wrap="none" rtlCol="0">
            <a:spAutoFit/>
          </a:bodyPr>
          <a:lstStyle/>
          <a:p>
            <a:r>
              <a:rPr lang="fa-IR" dirty="0" smtClean="0"/>
              <a:t>2</a:t>
            </a:r>
            <a:endParaRPr lang="en-US" dirty="0"/>
          </a:p>
        </p:txBody>
      </p:sp>
      <p:sp>
        <p:nvSpPr>
          <p:cNvPr id="10" name="TextBox 9"/>
          <p:cNvSpPr txBox="1"/>
          <p:nvPr/>
        </p:nvSpPr>
        <p:spPr>
          <a:xfrm>
            <a:off x="8066397" y="3434529"/>
            <a:ext cx="311304" cy="369332"/>
          </a:xfrm>
          <a:prstGeom prst="rect">
            <a:avLst/>
          </a:prstGeom>
          <a:noFill/>
        </p:spPr>
        <p:txBody>
          <a:bodyPr wrap="none" rtlCol="0">
            <a:spAutoFit/>
          </a:bodyPr>
          <a:lstStyle/>
          <a:p>
            <a:r>
              <a:rPr lang="fa-IR" dirty="0" smtClean="0"/>
              <a:t>3</a:t>
            </a:r>
            <a:endParaRPr lang="en-US" dirty="0"/>
          </a:p>
        </p:txBody>
      </p:sp>
      <p:sp>
        <p:nvSpPr>
          <p:cNvPr id="11" name="TextBox 10"/>
          <p:cNvSpPr txBox="1"/>
          <p:nvPr/>
        </p:nvSpPr>
        <p:spPr>
          <a:xfrm>
            <a:off x="2880532" y="5869194"/>
            <a:ext cx="311304" cy="369332"/>
          </a:xfrm>
          <a:prstGeom prst="rect">
            <a:avLst/>
          </a:prstGeom>
          <a:noFill/>
        </p:spPr>
        <p:txBody>
          <a:bodyPr wrap="none" rtlCol="0">
            <a:spAutoFit/>
          </a:bodyPr>
          <a:lstStyle/>
          <a:p>
            <a:r>
              <a:rPr lang="fa-IR" dirty="0" smtClean="0"/>
              <a:t>4</a:t>
            </a:r>
            <a:endParaRPr lang="en-US" dirty="0"/>
          </a:p>
        </p:txBody>
      </p:sp>
      <p:sp>
        <p:nvSpPr>
          <p:cNvPr id="12" name="TextBox 11"/>
          <p:cNvSpPr txBox="1"/>
          <p:nvPr/>
        </p:nvSpPr>
        <p:spPr>
          <a:xfrm>
            <a:off x="3352800" y="4191000"/>
            <a:ext cx="5257800" cy="2031325"/>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مشکل در محل اتصال لیگامان کشککی به توبروزیته تیبیا است.</a:t>
            </a:r>
          </a:p>
          <a:p>
            <a:pPr marL="285750" indent="-285750" algn="r" rtl="1">
              <a:buFont typeface="Wingdings" pitchFamily="2" charset="2"/>
              <a:buChar char="v"/>
            </a:pPr>
            <a:r>
              <a:rPr lang="fa-IR" b="1" dirty="0" smtClean="0">
                <a:cs typeface="B Mitra" pitchFamily="2" charset="-78"/>
              </a:rPr>
              <a:t>برش </a:t>
            </a:r>
            <a:r>
              <a:rPr lang="en-US" b="1" dirty="0" smtClean="0">
                <a:cs typeface="B Mitra" pitchFamily="2" charset="-78"/>
              </a:rPr>
              <a:t>I</a:t>
            </a:r>
            <a:r>
              <a:rPr lang="fa-IR" b="1" dirty="0" smtClean="0">
                <a:cs typeface="B Mitra" pitchFamily="2" charset="-78"/>
              </a:rPr>
              <a:t>، به صورت </a:t>
            </a:r>
            <a:r>
              <a:rPr lang="en-US" b="1" dirty="0" smtClean="0">
                <a:cs typeface="B Mitra" pitchFamily="2" charset="-78"/>
              </a:rPr>
              <a:t>Paper off</a:t>
            </a:r>
            <a:endParaRPr lang="fa-IR" b="1" dirty="0" smtClean="0">
              <a:cs typeface="B Mitra" pitchFamily="2" charset="-78"/>
            </a:endParaRPr>
          </a:p>
          <a:p>
            <a:pPr marL="285750" indent="-285750" algn="r" rtl="1">
              <a:buFont typeface="Wingdings" pitchFamily="2" charset="2"/>
              <a:buChar char="v"/>
            </a:pPr>
            <a:r>
              <a:rPr lang="fa-IR" b="1" dirty="0" smtClean="0">
                <a:solidFill>
                  <a:schemeClr val="accent6">
                    <a:lumMod val="75000"/>
                  </a:schemeClr>
                </a:solidFill>
                <a:cs typeface="B Mitra" pitchFamily="2" charset="-78"/>
              </a:rPr>
              <a:t>پا را در میدپوزیسیون خم کنید.</a:t>
            </a:r>
          </a:p>
          <a:p>
            <a:pPr marL="285750" indent="-285750" algn="r" rtl="1">
              <a:buFont typeface="Wingdings" pitchFamily="2" charset="2"/>
              <a:buChar char="v"/>
            </a:pPr>
            <a:r>
              <a:rPr lang="fa-IR" b="1" dirty="0" smtClean="0">
                <a:cs typeface="B Mitra" pitchFamily="2" charset="-78"/>
              </a:rPr>
              <a:t>نوار را روی توبروزیته تیبیا ببندید.</a:t>
            </a:r>
          </a:p>
          <a:p>
            <a:pPr marL="285750" indent="-285750" algn="r" rtl="1">
              <a:buFont typeface="Wingdings" pitchFamily="2" charset="2"/>
              <a:buChar char="v"/>
            </a:pPr>
            <a:r>
              <a:rPr lang="fa-IR" b="1" dirty="0" smtClean="0">
                <a:cs typeface="B Mitra" pitchFamily="2" charset="-78"/>
              </a:rPr>
              <a:t>با فول تانسیون با نیرو به عقب هل دهید.</a:t>
            </a:r>
          </a:p>
          <a:p>
            <a:pPr marL="285750" indent="-285750" algn="r" rtl="1">
              <a:buFont typeface="Wingdings" pitchFamily="2" charset="2"/>
              <a:buChar char="v"/>
            </a:pPr>
            <a:r>
              <a:rPr lang="fa-IR" b="1" dirty="0" smtClean="0">
                <a:cs typeface="B Mitra" pitchFamily="2" charset="-78"/>
              </a:rPr>
              <a:t>زانو را اکستند کنید.</a:t>
            </a:r>
          </a:p>
          <a:p>
            <a:pPr marL="285750" indent="-285750" algn="r" rtl="1">
              <a:buFont typeface="Wingdings" pitchFamily="2" charset="2"/>
              <a:buChar char="v"/>
            </a:pPr>
            <a:r>
              <a:rPr lang="fa-IR" b="1" dirty="0" smtClean="0">
                <a:cs typeface="B Mitra" pitchFamily="2" charset="-78"/>
              </a:rPr>
              <a:t>انتهاهای نوار تنشن </a:t>
            </a:r>
            <a:r>
              <a:rPr lang="en-US" b="1" dirty="0" smtClean="0">
                <a:cs typeface="B Mitra" pitchFamily="2" charset="-78"/>
              </a:rPr>
              <a:t>off</a:t>
            </a:r>
            <a:r>
              <a:rPr lang="fa-IR" b="1" dirty="0" smtClean="0">
                <a:cs typeface="B Mitra" pitchFamily="2" charset="-78"/>
              </a:rPr>
              <a:t> است.</a:t>
            </a:r>
          </a:p>
        </p:txBody>
      </p:sp>
    </p:spTree>
    <p:extLst>
      <p:ext uri="{BB962C8B-B14F-4D97-AF65-F5344CB8AC3E}">
        <p14:creationId xmlns:p14="http://schemas.microsoft.com/office/powerpoint/2010/main" val="5213196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itchFamily="34" charset="0"/>
              </a:rPr>
              <a:t>Sup-Patella Bursitis</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427" y="1447800"/>
            <a:ext cx="2531373" cy="28956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168" y="1461453"/>
            <a:ext cx="2267032" cy="288146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1461453"/>
            <a:ext cx="2819400" cy="2881462"/>
          </a:xfrm>
          <a:prstGeom prst="rect">
            <a:avLst/>
          </a:prstGeom>
        </p:spPr>
      </p:pic>
      <p:sp>
        <p:nvSpPr>
          <p:cNvPr id="7" name="TextBox 6"/>
          <p:cNvSpPr txBox="1"/>
          <p:nvPr/>
        </p:nvSpPr>
        <p:spPr>
          <a:xfrm>
            <a:off x="2673504" y="3959738"/>
            <a:ext cx="311304" cy="369332"/>
          </a:xfrm>
          <a:prstGeom prst="rect">
            <a:avLst/>
          </a:prstGeom>
          <a:noFill/>
        </p:spPr>
        <p:txBody>
          <a:bodyPr wrap="none" rtlCol="0">
            <a:spAutoFit/>
          </a:bodyPr>
          <a:lstStyle/>
          <a:p>
            <a:r>
              <a:rPr lang="fa-IR" dirty="0" smtClean="0"/>
              <a:t>1</a:t>
            </a:r>
            <a:endParaRPr lang="en-US" dirty="0"/>
          </a:p>
        </p:txBody>
      </p:sp>
      <p:sp>
        <p:nvSpPr>
          <p:cNvPr id="8" name="TextBox 7"/>
          <p:cNvSpPr txBox="1"/>
          <p:nvPr/>
        </p:nvSpPr>
        <p:spPr>
          <a:xfrm>
            <a:off x="5098896" y="3973583"/>
            <a:ext cx="311304" cy="369332"/>
          </a:xfrm>
          <a:prstGeom prst="rect">
            <a:avLst/>
          </a:prstGeom>
          <a:noFill/>
        </p:spPr>
        <p:txBody>
          <a:bodyPr wrap="none" rtlCol="0">
            <a:spAutoFit/>
          </a:bodyPr>
          <a:lstStyle/>
          <a:p>
            <a:r>
              <a:rPr lang="fa-IR" dirty="0" smtClean="0"/>
              <a:t>2</a:t>
            </a:r>
            <a:endParaRPr lang="en-US" dirty="0"/>
          </a:p>
        </p:txBody>
      </p:sp>
      <p:sp>
        <p:nvSpPr>
          <p:cNvPr id="9" name="TextBox 8"/>
          <p:cNvSpPr txBox="1"/>
          <p:nvPr/>
        </p:nvSpPr>
        <p:spPr>
          <a:xfrm>
            <a:off x="8070696" y="3959738"/>
            <a:ext cx="311304" cy="369332"/>
          </a:xfrm>
          <a:prstGeom prst="rect">
            <a:avLst/>
          </a:prstGeom>
          <a:noFill/>
        </p:spPr>
        <p:txBody>
          <a:bodyPr wrap="none" rtlCol="0">
            <a:spAutoFit/>
          </a:bodyPr>
          <a:lstStyle/>
          <a:p>
            <a:r>
              <a:rPr lang="fa-IR" dirty="0" smtClean="0"/>
              <a:t>3</a:t>
            </a:r>
            <a:endParaRPr lang="en-US" dirty="0"/>
          </a:p>
        </p:txBody>
      </p:sp>
      <p:sp>
        <p:nvSpPr>
          <p:cNvPr id="10" name="TextBox 9"/>
          <p:cNvSpPr txBox="1"/>
          <p:nvPr/>
        </p:nvSpPr>
        <p:spPr>
          <a:xfrm>
            <a:off x="457200" y="4648200"/>
            <a:ext cx="8001000" cy="1477328"/>
          </a:xfrm>
          <a:prstGeom prst="rect">
            <a:avLst/>
          </a:prstGeom>
          <a:noFill/>
        </p:spPr>
        <p:txBody>
          <a:bodyPr wrap="square" rtlCol="0">
            <a:spAutoFit/>
          </a:bodyPr>
          <a:lstStyle/>
          <a:p>
            <a:pPr marL="285750" indent="-285750" algn="r" rtl="1">
              <a:buFont typeface="Wingdings" pitchFamily="2" charset="2"/>
              <a:buChar char="v"/>
            </a:pPr>
            <a:r>
              <a:rPr lang="fa-IR" b="1" dirty="0" smtClean="0">
                <a:solidFill>
                  <a:schemeClr val="bg1"/>
                </a:solidFill>
                <a:cs typeface="B Mitra" pitchFamily="2" charset="-78"/>
              </a:rPr>
              <a:t>برش </a:t>
            </a:r>
            <a:r>
              <a:rPr lang="en-US" b="1" dirty="0" smtClean="0">
                <a:solidFill>
                  <a:schemeClr val="bg1"/>
                </a:solidFill>
                <a:cs typeface="B Mitra" pitchFamily="2" charset="-78"/>
              </a:rPr>
              <a:t>Web</a:t>
            </a:r>
            <a:endParaRPr lang="fa-IR" b="1" dirty="0" smtClean="0">
              <a:solidFill>
                <a:schemeClr val="bg1"/>
              </a:solidFill>
              <a:cs typeface="B Mitra" pitchFamily="2" charset="-78"/>
            </a:endParaRPr>
          </a:p>
          <a:p>
            <a:pPr marL="285750" indent="-285750" algn="r" rtl="1">
              <a:buFont typeface="Wingdings" pitchFamily="2" charset="2"/>
              <a:buChar char="v"/>
            </a:pPr>
            <a:r>
              <a:rPr lang="fa-IR" b="1" dirty="0" smtClean="0">
                <a:cs typeface="B Mitra" pitchFamily="2" charset="-78"/>
              </a:rPr>
              <a:t>پایه روی توبروزیته تیبیا بسته می شود.</a:t>
            </a:r>
          </a:p>
          <a:p>
            <a:pPr marL="285750" indent="-285750" algn="r" rtl="1">
              <a:buFont typeface="Wingdings" pitchFamily="2" charset="2"/>
              <a:buChar char="v"/>
            </a:pPr>
            <a:r>
              <a:rPr lang="fa-IR" b="1" dirty="0" smtClean="0">
                <a:cs typeface="B Mitra" pitchFamily="2" charset="-78"/>
              </a:rPr>
              <a:t>زانو در میدپوزیسیون است.</a:t>
            </a:r>
          </a:p>
          <a:p>
            <a:pPr marL="285750" indent="-285750" algn="r" rtl="1">
              <a:buFont typeface="Wingdings" pitchFamily="2" charset="2"/>
              <a:buChar char="v"/>
            </a:pPr>
            <a:r>
              <a:rPr lang="fa-IR" b="1" dirty="0" smtClean="0">
                <a:cs typeface="B Mitra" pitchFamily="2" charset="-78"/>
              </a:rPr>
              <a:t>در شروع تنشن </a:t>
            </a:r>
            <a:r>
              <a:rPr lang="en-US" b="1" dirty="0" smtClean="0">
                <a:cs typeface="B Mitra" pitchFamily="2" charset="-78"/>
              </a:rPr>
              <a:t>off</a:t>
            </a:r>
            <a:r>
              <a:rPr lang="fa-IR" b="1" dirty="0" smtClean="0">
                <a:cs typeface="B Mitra" pitchFamily="2" charset="-78"/>
              </a:rPr>
              <a:t> است. در ادامه 50% تنشن دارد.</a:t>
            </a:r>
          </a:p>
          <a:p>
            <a:pPr marL="285750" indent="-285750" algn="r" rtl="1">
              <a:buFont typeface="Wingdings" pitchFamily="2" charset="2"/>
              <a:buChar char="v"/>
            </a:pPr>
            <a:r>
              <a:rPr lang="fa-IR" b="1" dirty="0" smtClean="0">
                <a:cs typeface="B Mitra" pitchFamily="2" charset="-78"/>
              </a:rPr>
              <a:t>در انتهای عملیات نواربندی، نوارها را از همدیگر دور کنید.</a:t>
            </a:r>
            <a:endParaRPr lang="en-US" b="1" dirty="0">
              <a:cs typeface="B Mitra" pitchFamily="2" charset="-78"/>
            </a:endParaRPr>
          </a:p>
        </p:txBody>
      </p:sp>
    </p:spTree>
    <p:extLst>
      <p:ext uri="{BB962C8B-B14F-4D97-AF65-F5344CB8AC3E}">
        <p14:creationId xmlns:p14="http://schemas.microsoft.com/office/powerpoint/2010/main" val="27231406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399032"/>
          </a:xfrm>
        </p:spPr>
        <p:txBody>
          <a:bodyPr/>
          <a:lstStyle/>
          <a:p>
            <a:r>
              <a:rPr lang="en-US" dirty="0" smtClean="0">
                <a:latin typeface="Arial Black" pitchFamily="34" charset="0"/>
              </a:rPr>
              <a:t>Patella mal tracking Syndrome</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1524000"/>
            <a:ext cx="1709126" cy="20574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524000"/>
            <a:ext cx="2496110" cy="2057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1524000"/>
            <a:ext cx="2387542" cy="207716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1524000"/>
            <a:ext cx="1973304" cy="207716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3810000"/>
            <a:ext cx="1428567" cy="171309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1478" y="3810001"/>
            <a:ext cx="1344122" cy="1713096"/>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8971" y="3810002"/>
            <a:ext cx="1414429" cy="1713094"/>
          </a:xfrm>
          <a:prstGeom prst="rect">
            <a:avLst/>
          </a:prstGeom>
        </p:spPr>
      </p:pic>
      <p:sp>
        <p:nvSpPr>
          <p:cNvPr id="11" name="TextBox 10"/>
          <p:cNvSpPr txBox="1"/>
          <p:nvPr/>
        </p:nvSpPr>
        <p:spPr>
          <a:xfrm>
            <a:off x="2261006" y="3200400"/>
            <a:ext cx="311304" cy="369332"/>
          </a:xfrm>
          <a:prstGeom prst="rect">
            <a:avLst/>
          </a:prstGeom>
          <a:noFill/>
        </p:spPr>
        <p:txBody>
          <a:bodyPr wrap="none" rtlCol="0">
            <a:spAutoFit/>
          </a:bodyPr>
          <a:lstStyle/>
          <a:p>
            <a:r>
              <a:rPr lang="fa-IR" dirty="0" smtClean="0"/>
              <a:t>1</a:t>
            </a:r>
            <a:endParaRPr lang="en-US" dirty="0"/>
          </a:p>
        </p:txBody>
      </p:sp>
      <p:sp>
        <p:nvSpPr>
          <p:cNvPr id="12" name="TextBox 11"/>
          <p:cNvSpPr txBox="1"/>
          <p:nvPr/>
        </p:nvSpPr>
        <p:spPr>
          <a:xfrm>
            <a:off x="4038600" y="3276600"/>
            <a:ext cx="311304" cy="369332"/>
          </a:xfrm>
          <a:prstGeom prst="rect">
            <a:avLst/>
          </a:prstGeom>
          <a:noFill/>
        </p:spPr>
        <p:txBody>
          <a:bodyPr wrap="none" rtlCol="0">
            <a:spAutoFit/>
          </a:bodyPr>
          <a:lstStyle/>
          <a:p>
            <a:r>
              <a:rPr lang="fa-IR" dirty="0" smtClean="0"/>
              <a:t>2</a:t>
            </a:r>
            <a:endParaRPr lang="en-US" dirty="0"/>
          </a:p>
        </p:txBody>
      </p:sp>
      <p:sp>
        <p:nvSpPr>
          <p:cNvPr id="13" name="TextBox 12"/>
          <p:cNvSpPr txBox="1"/>
          <p:nvPr/>
        </p:nvSpPr>
        <p:spPr>
          <a:xfrm>
            <a:off x="6572038" y="3276600"/>
            <a:ext cx="311304" cy="369332"/>
          </a:xfrm>
          <a:prstGeom prst="rect">
            <a:avLst/>
          </a:prstGeom>
          <a:noFill/>
        </p:spPr>
        <p:txBody>
          <a:bodyPr wrap="none" rtlCol="0">
            <a:spAutoFit/>
          </a:bodyPr>
          <a:lstStyle/>
          <a:p>
            <a:r>
              <a:rPr lang="fa-IR" dirty="0" smtClean="0"/>
              <a:t>3</a:t>
            </a:r>
            <a:endParaRPr lang="en-US" dirty="0"/>
          </a:p>
        </p:txBody>
      </p:sp>
      <p:sp>
        <p:nvSpPr>
          <p:cNvPr id="14" name="TextBox 13"/>
          <p:cNvSpPr txBox="1"/>
          <p:nvPr/>
        </p:nvSpPr>
        <p:spPr>
          <a:xfrm>
            <a:off x="8672400" y="3276600"/>
            <a:ext cx="311304" cy="369332"/>
          </a:xfrm>
          <a:prstGeom prst="rect">
            <a:avLst/>
          </a:prstGeom>
          <a:noFill/>
        </p:spPr>
        <p:txBody>
          <a:bodyPr wrap="none" rtlCol="0">
            <a:spAutoFit/>
          </a:bodyPr>
          <a:lstStyle/>
          <a:p>
            <a:r>
              <a:rPr lang="fa-IR" dirty="0" smtClean="0"/>
              <a:t>4</a:t>
            </a:r>
            <a:endParaRPr lang="en-US" dirty="0"/>
          </a:p>
        </p:txBody>
      </p:sp>
      <p:sp>
        <p:nvSpPr>
          <p:cNvPr id="15" name="TextBox 14"/>
          <p:cNvSpPr txBox="1"/>
          <p:nvPr/>
        </p:nvSpPr>
        <p:spPr>
          <a:xfrm>
            <a:off x="1168603" y="5153765"/>
            <a:ext cx="311304" cy="369332"/>
          </a:xfrm>
          <a:prstGeom prst="rect">
            <a:avLst/>
          </a:prstGeom>
          <a:noFill/>
        </p:spPr>
        <p:txBody>
          <a:bodyPr wrap="none" rtlCol="0">
            <a:spAutoFit/>
          </a:bodyPr>
          <a:lstStyle/>
          <a:p>
            <a:r>
              <a:rPr lang="fa-IR" dirty="0" smtClean="0"/>
              <a:t>5</a:t>
            </a:r>
            <a:endParaRPr lang="en-US" dirty="0"/>
          </a:p>
        </p:txBody>
      </p:sp>
      <p:sp>
        <p:nvSpPr>
          <p:cNvPr id="16" name="TextBox 15"/>
          <p:cNvSpPr txBox="1"/>
          <p:nvPr/>
        </p:nvSpPr>
        <p:spPr>
          <a:xfrm>
            <a:off x="2572310" y="5153765"/>
            <a:ext cx="311304" cy="369332"/>
          </a:xfrm>
          <a:prstGeom prst="rect">
            <a:avLst/>
          </a:prstGeom>
          <a:noFill/>
        </p:spPr>
        <p:txBody>
          <a:bodyPr wrap="none" rtlCol="0">
            <a:spAutoFit/>
          </a:bodyPr>
          <a:lstStyle/>
          <a:p>
            <a:r>
              <a:rPr lang="fa-IR" dirty="0" smtClean="0"/>
              <a:t>6</a:t>
            </a:r>
            <a:endParaRPr lang="en-US" dirty="0"/>
          </a:p>
        </p:txBody>
      </p:sp>
      <p:sp>
        <p:nvSpPr>
          <p:cNvPr id="17" name="TextBox 16"/>
          <p:cNvSpPr txBox="1"/>
          <p:nvPr/>
        </p:nvSpPr>
        <p:spPr>
          <a:xfrm>
            <a:off x="4038600" y="5153765"/>
            <a:ext cx="311304" cy="369332"/>
          </a:xfrm>
          <a:prstGeom prst="rect">
            <a:avLst/>
          </a:prstGeom>
          <a:noFill/>
        </p:spPr>
        <p:txBody>
          <a:bodyPr wrap="none" rtlCol="0">
            <a:spAutoFit/>
          </a:bodyPr>
          <a:lstStyle/>
          <a:p>
            <a:r>
              <a:rPr lang="fa-IR" dirty="0" smtClean="0"/>
              <a:t>7</a:t>
            </a:r>
            <a:endParaRPr lang="en-US" dirty="0"/>
          </a:p>
        </p:txBody>
      </p:sp>
      <p:sp>
        <p:nvSpPr>
          <p:cNvPr id="18" name="TextBox 17"/>
          <p:cNvSpPr txBox="1"/>
          <p:nvPr/>
        </p:nvSpPr>
        <p:spPr>
          <a:xfrm>
            <a:off x="4495800" y="3657600"/>
            <a:ext cx="4487904" cy="2308324"/>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اگر انحراف کشکک به خارج (یا داخل)باشد؛</a:t>
            </a:r>
          </a:p>
          <a:p>
            <a:pPr algn="r" rtl="1"/>
            <a:r>
              <a:rPr lang="fa-IR" b="1" dirty="0" smtClean="0">
                <a:solidFill>
                  <a:schemeClr val="bg1"/>
                </a:solidFill>
                <a:cs typeface="B Mitra" pitchFamily="2" charset="-78"/>
              </a:rPr>
              <a:t>-برش </a:t>
            </a:r>
            <a:r>
              <a:rPr lang="en-US" b="1" dirty="0" smtClean="0">
                <a:solidFill>
                  <a:schemeClr val="bg1"/>
                </a:solidFill>
                <a:cs typeface="B Mitra" pitchFamily="2" charset="-78"/>
              </a:rPr>
              <a:t>Y</a:t>
            </a:r>
            <a:r>
              <a:rPr lang="fa-IR" b="1" dirty="0" smtClean="0">
                <a:solidFill>
                  <a:schemeClr val="bg1"/>
                </a:solidFill>
                <a:cs typeface="B Mitra" pitchFamily="2" charset="-78"/>
              </a:rPr>
              <a:t>؛ تکنیک اصلاح مکانیکال</a:t>
            </a:r>
            <a:endParaRPr lang="en-US" b="1" dirty="0" smtClean="0">
              <a:solidFill>
                <a:schemeClr val="bg1"/>
              </a:solidFill>
              <a:cs typeface="B Mitra" pitchFamily="2" charset="-78"/>
            </a:endParaRPr>
          </a:p>
          <a:p>
            <a:pPr algn="r" rtl="1"/>
            <a:r>
              <a:rPr lang="fa-IR" b="1" dirty="0" smtClean="0">
                <a:solidFill>
                  <a:schemeClr val="bg1"/>
                </a:solidFill>
                <a:cs typeface="B Mitra" pitchFamily="2" charset="-78"/>
              </a:rPr>
              <a:t>-پایه را از خارج می بندیم.</a:t>
            </a:r>
          </a:p>
          <a:p>
            <a:pPr algn="r" rtl="1"/>
            <a:r>
              <a:rPr lang="fa-IR" b="1" dirty="0" smtClean="0">
                <a:solidFill>
                  <a:schemeClr val="bg1"/>
                </a:solidFill>
                <a:cs typeface="B Mitra" pitchFamily="2" charset="-78"/>
              </a:rPr>
              <a:t>-زانو را اکستند کنید.</a:t>
            </a:r>
          </a:p>
          <a:p>
            <a:pPr algn="r" rtl="1"/>
            <a:r>
              <a:rPr lang="fa-IR" b="1" dirty="0" smtClean="0">
                <a:solidFill>
                  <a:schemeClr val="bg1"/>
                </a:solidFill>
                <a:cs typeface="B Mitra" pitchFamily="2" charset="-78"/>
              </a:rPr>
              <a:t>-اعمال فشار </a:t>
            </a:r>
            <a:r>
              <a:rPr lang="en-US" b="1" dirty="0" smtClean="0">
                <a:solidFill>
                  <a:schemeClr val="bg1"/>
                </a:solidFill>
                <a:cs typeface="B Mitra" pitchFamily="2" charset="-78"/>
              </a:rPr>
              <a:t>Downward</a:t>
            </a:r>
            <a:r>
              <a:rPr lang="fa-IR" b="1" dirty="0" smtClean="0">
                <a:solidFill>
                  <a:schemeClr val="bg1"/>
                </a:solidFill>
                <a:cs typeface="B Mitra" pitchFamily="2" charset="-78"/>
              </a:rPr>
              <a:t> و همزمان کشکک را با نوار به داخل بکشید.</a:t>
            </a:r>
          </a:p>
          <a:p>
            <a:pPr algn="r" rtl="1"/>
            <a:r>
              <a:rPr lang="fa-IR" b="1" dirty="0" smtClean="0">
                <a:solidFill>
                  <a:schemeClr val="bg1"/>
                </a:solidFill>
                <a:cs typeface="B Mitra" pitchFamily="2" charset="-78"/>
              </a:rPr>
              <a:t>-زانو را به 45 درجه فلکسیون ببرید و دم ها را با تنشن </a:t>
            </a:r>
            <a:r>
              <a:rPr lang="en-US" b="1" dirty="0" smtClean="0">
                <a:solidFill>
                  <a:schemeClr val="bg1"/>
                </a:solidFill>
                <a:cs typeface="B Mitra" pitchFamily="2" charset="-78"/>
              </a:rPr>
              <a:t>off</a:t>
            </a:r>
            <a:r>
              <a:rPr lang="fa-IR" b="1" dirty="0" smtClean="0">
                <a:solidFill>
                  <a:schemeClr val="bg1"/>
                </a:solidFill>
                <a:cs typeface="B Mitra" pitchFamily="2" charset="-78"/>
              </a:rPr>
              <a:t> ببندید.</a:t>
            </a:r>
          </a:p>
        </p:txBody>
      </p:sp>
      <p:sp>
        <p:nvSpPr>
          <p:cNvPr id="19" name="TextBox 18"/>
          <p:cNvSpPr txBox="1"/>
          <p:nvPr/>
        </p:nvSpPr>
        <p:spPr>
          <a:xfrm>
            <a:off x="315948" y="5867400"/>
            <a:ext cx="8675652" cy="923330"/>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اگر کشکک چرخش نیز داشته باشد:</a:t>
            </a:r>
          </a:p>
          <a:p>
            <a:pPr algn="r" rtl="1"/>
            <a:r>
              <a:rPr lang="fa-IR" b="1" dirty="0" smtClean="0">
                <a:solidFill>
                  <a:schemeClr val="bg1"/>
                </a:solidFill>
                <a:cs typeface="B Mitra" pitchFamily="2" charset="-78"/>
              </a:rPr>
              <a:t>-برش </a:t>
            </a:r>
            <a:r>
              <a:rPr lang="en-US" b="1" dirty="0" smtClean="0">
                <a:solidFill>
                  <a:schemeClr val="bg1"/>
                </a:solidFill>
                <a:cs typeface="B Mitra" pitchFamily="2" charset="-78"/>
              </a:rPr>
              <a:t>Y</a:t>
            </a:r>
            <a:r>
              <a:rPr lang="fa-IR" b="1" dirty="0" smtClean="0">
                <a:solidFill>
                  <a:schemeClr val="bg1"/>
                </a:solidFill>
                <a:cs typeface="B Mitra" pitchFamily="2" charset="-78"/>
              </a:rPr>
              <a:t>؛ </a:t>
            </a:r>
            <a:r>
              <a:rPr lang="en-US" b="1" dirty="0" smtClean="0">
                <a:solidFill>
                  <a:schemeClr val="bg1"/>
                </a:solidFill>
                <a:cs typeface="B Mitra" pitchFamily="2" charset="-78"/>
              </a:rPr>
              <a:t>Tension on the tail</a:t>
            </a:r>
            <a:endParaRPr lang="fa-IR" b="1" dirty="0" smtClean="0">
              <a:solidFill>
                <a:schemeClr val="bg1"/>
              </a:solidFill>
              <a:cs typeface="B Mitra" pitchFamily="2" charset="-78"/>
            </a:endParaRPr>
          </a:p>
          <a:p>
            <a:pPr algn="r" rtl="1"/>
            <a:r>
              <a:rPr lang="fa-IR" b="1" dirty="0" smtClean="0">
                <a:solidFill>
                  <a:schemeClr val="bg1"/>
                </a:solidFill>
                <a:cs typeface="B Mitra" pitchFamily="2" charset="-78"/>
              </a:rPr>
              <a:t>-در جهت اصلاح روتاسیون نوار را در زانوی نیمه خم ببندید.</a:t>
            </a:r>
            <a:endParaRPr lang="en-US" b="1" dirty="0">
              <a:solidFill>
                <a:schemeClr val="bg1"/>
              </a:solidFill>
              <a:cs typeface="B Mitra" pitchFamily="2" charset="-78"/>
            </a:endParaRPr>
          </a:p>
        </p:txBody>
      </p:sp>
    </p:spTree>
    <p:extLst>
      <p:ext uri="{BB962C8B-B14F-4D97-AF65-F5344CB8AC3E}">
        <p14:creationId xmlns:p14="http://schemas.microsoft.com/office/powerpoint/2010/main" val="30524324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itchFamily="34" charset="0"/>
              </a:rPr>
              <a:t>Meniscus Injury</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614" y="1681333"/>
            <a:ext cx="2693986" cy="258586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1676400"/>
            <a:ext cx="2910780" cy="2590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1676400"/>
            <a:ext cx="2911011" cy="2590800"/>
          </a:xfrm>
          <a:prstGeom prst="rect">
            <a:avLst/>
          </a:prstGeom>
        </p:spPr>
      </p:pic>
      <p:sp>
        <p:nvSpPr>
          <p:cNvPr id="7" name="TextBox 6"/>
          <p:cNvSpPr txBox="1"/>
          <p:nvPr/>
        </p:nvSpPr>
        <p:spPr>
          <a:xfrm>
            <a:off x="2517852" y="3903617"/>
            <a:ext cx="311304" cy="369332"/>
          </a:xfrm>
          <a:prstGeom prst="rect">
            <a:avLst/>
          </a:prstGeom>
          <a:noFill/>
        </p:spPr>
        <p:txBody>
          <a:bodyPr wrap="none" rtlCol="0">
            <a:spAutoFit/>
          </a:bodyPr>
          <a:lstStyle/>
          <a:p>
            <a:r>
              <a:rPr lang="fa-IR" dirty="0" smtClean="0"/>
              <a:t>1</a:t>
            </a:r>
            <a:endParaRPr lang="en-US" dirty="0"/>
          </a:p>
        </p:txBody>
      </p:sp>
      <p:sp>
        <p:nvSpPr>
          <p:cNvPr id="8" name="TextBox 7"/>
          <p:cNvSpPr txBox="1"/>
          <p:nvPr/>
        </p:nvSpPr>
        <p:spPr>
          <a:xfrm>
            <a:off x="5571276" y="3870960"/>
            <a:ext cx="311304" cy="369332"/>
          </a:xfrm>
          <a:prstGeom prst="rect">
            <a:avLst/>
          </a:prstGeom>
          <a:noFill/>
        </p:spPr>
        <p:txBody>
          <a:bodyPr wrap="none" rtlCol="0">
            <a:spAutoFit/>
          </a:bodyPr>
          <a:lstStyle/>
          <a:p>
            <a:r>
              <a:rPr lang="fa-IR" dirty="0" smtClean="0"/>
              <a:t>2</a:t>
            </a:r>
            <a:endParaRPr lang="en-US" dirty="0"/>
          </a:p>
        </p:txBody>
      </p:sp>
      <p:sp>
        <p:nvSpPr>
          <p:cNvPr id="9" name="TextBox 8"/>
          <p:cNvSpPr txBox="1"/>
          <p:nvPr/>
        </p:nvSpPr>
        <p:spPr>
          <a:xfrm>
            <a:off x="8523487" y="3897868"/>
            <a:ext cx="311304" cy="369332"/>
          </a:xfrm>
          <a:prstGeom prst="rect">
            <a:avLst/>
          </a:prstGeom>
          <a:noFill/>
        </p:spPr>
        <p:txBody>
          <a:bodyPr wrap="none" rtlCol="0">
            <a:spAutoFit/>
          </a:bodyPr>
          <a:lstStyle/>
          <a:p>
            <a:r>
              <a:rPr lang="fa-IR" dirty="0" smtClean="0"/>
              <a:t>3</a:t>
            </a:r>
            <a:endParaRPr lang="en-US" dirty="0"/>
          </a:p>
        </p:txBody>
      </p:sp>
      <p:sp>
        <p:nvSpPr>
          <p:cNvPr id="10" name="TextBox 9"/>
          <p:cNvSpPr txBox="1"/>
          <p:nvPr/>
        </p:nvSpPr>
        <p:spPr>
          <a:xfrm>
            <a:off x="228600" y="4648200"/>
            <a:ext cx="8606191" cy="1477328"/>
          </a:xfrm>
          <a:prstGeom prst="rect">
            <a:avLst/>
          </a:prstGeom>
          <a:noFill/>
        </p:spPr>
        <p:txBody>
          <a:bodyPr wrap="square" rtlCol="0">
            <a:spAutoFit/>
          </a:bodyPr>
          <a:lstStyle/>
          <a:p>
            <a:pPr marL="285750" indent="-285750" algn="r" rtl="1">
              <a:buFont typeface="Wingdings" pitchFamily="2" charset="2"/>
              <a:buChar char="v"/>
            </a:pPr>
            <a:r>
              <a:rPr lang="fa-IR" b="1" dirty="0" smtClean="0">
                <a:solidFill>
                  <a:schemeClr val="bg1"/>
                </a:solidFill>
                <a:cs typeface="B Mitra" pitchFamily="2" charset="-78"/>
              </a:rPr>
              <a:t>برش </a:t>
            </a:r>
            <a:r>
              <a:rPr lang="en-US" b="1" dirty="0" smtClean="0">
                <a:solidFill>
                  <a:schemeClr val="bg1"/>
                </a:solidFill>
                <a:cs typeface="B Mitra" pitchFamily="2" charset="-78"/>
              </a:rPr>
              <a:t>I</a:t>
            </a:r>
            <a:r>
              <a:rPr lang="fa-IR" b="1" dirty="0" smtClean="0">
                <a:solidFill>
                  <a:schemeClr val="bg1"/>
                </a:solidFill>
                <a:cs typeface="B Mitra" pitchFamily="2" charset="-78"/>
              </a:rPr>
              <a:t>؛ </a:t>
            </a:r>
            <a:r>
              <a:rPr lang="en-US" b="1" dirty="0" smtClean="0">
                <a:solidFill>
                  <a:schemeClr val="bg1"/>
                </a:solidFill>
                <a:cs typeface="B Mitra" pitchFamily="2" charset="-78"/>
              </a:rPr>
              <a:t>Paper off</a:t>
            </a:r>
          </a:p>
          <a:p>
            <a:pPr marL="285750" indent="-285750" algn="r" rtl="1">
              <a:buFont typeface="Wingdings" pitchFamily="2" charset="2"/>
              <a:buChar char="v"/>
            </a:pPr>
            <a:r>
              <a:rPr lang="fa-IR" b="1" dirty="0" smtClean="0">
                <a:cs typeface="B Mitra" pitchFamily="2" charset="-78"/>
              </a:rPr>
              <a:t>متد </a:t>
            </a:r>
            <a:r>
              <a:rPr lang="en-US" b="1" dirty="0" smtClean="0">
                <a:cs typeface="B Mitra" pitchFamily="2" charset="-78"/>
              </a:rPr>
              <a:t>Space correction Application</a:t>
            </a:r>
            <a:endParaRPr lang="fa-IR" b="1" dirty="0" smtClean="0">
              <a:cs typeface="B Mitra" pitchFamily="2" charset="-78"/>
            </a:endParaRPr>
          </a:p>
          <a:p>
            <a:pPr marL="285750" indent="-285750" algn="r" rtl="1">
              <a:buFont typeface="Wingdings" pitchFamily="2" charset="2"/>
              <a:buChar char="v"/>
            </a:pPr>
            <a:r>
              <a:rPr lang="fa-IR" b="1" dirty="0" smtClean="0">
                <a:cs typeface="B Mitra" pitchFamily="2" charset="-78"/>
              </a:rPr>
              <a:t>50% تنشن وسط</a:t>
            </a:r>
          </a:p>
          <a:p>
            <a:pPr marL="285750" indent="-285750" algn="r" rtl="1">
              <a:buFont typeface="Wingdings" pitchFamily="2" charset="2"/>
              <a:buChar char="v"/>
            </a:pPr>
            <a:r>
              <a:rPr lang="fa-IR" b="1" dirty="0" smtClean="0">
                <a:cs typeface="B Mitra" pitchFamily="2" charset="-78"/>
              </a:rPr>
              <a:t>سپس زانو را خم کنید. دو انتهای نوار تنشن </a:t>
            </a:r>
            <a:r>
              <a:rPr lang="en-US" b="1" dirty="0" smtClean="0">
                <a:cs typeface="B Mitra" pitchFamily="2" charset="-78"/>
              </a:rPr>
              <a:t>off</a:t>
            </a:r>
            <a:r>
              <a:rPr lang="fa-IR" b="1" dirty="0" smtClean="0">
                <a:cs typeface="B Mitra" pitchFamily="2" charset="-78"/>
              </a:rPr>
              <a:t> است.</a:t>
            </a:r>
          </a:p>
          <a:p>
            <a:pPr marL="285750" indent="-285750" algn="r" rtl="1">
              <a:buFont typeface="Wingdings" pitchFamily="2" charset="2"/>
              <a:buChar char="v"/>
            </a:pPr>
            <a:r>
              <a:rPr lang="fa-IR" b="1" dirty="0" smtClean="0">
                <a:cs typeface="B Mitra" pitchFamily="2" charset="-78"/>
              </a:rPr>
              <a:t>در صورت نیاز از تکنیک استار استفاده شود.</a:t>
            </a:r>
            <a:endParaRPr lang="en-US" b="1" dirty="0">
              <a:cs typeface="B Mitra" pitchFamily="2" charset="-78"/>
            </a:endParaRPr>
          </a:p>
        </p:txBody>
      </p:sp>
    </p:spTree>
    <p:extLst>
      <p:ext uri="{BB962C8B-B14F-4D97-AF65-F5344CB8AC3E}">
        <p14:creationId xmlns:p14="http://schemas.microsoft.com/office/powerpoint/2010/main" val="20175816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itchFamily="34" charset="0"/>
              </a:rPr>
              <a:t>ITB Friction Syndrome</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600200"/>
            <a:ext cx="3056685" cy="173811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596234"/>
            <a:ext cx="1883600" cy="175656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600200"/>
            <a:ext cx="2780039" cy="175656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 y="3429000"/>
            <a:ext cx="2550735" cy="153344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 y="5061284"/>
            <a:ext cx="2570329" cy="1472780"/>
          </a:xfrm>
          <a:prstGeom prst="rect">
            <a:avLst/>
          </a:prstGeom>
        </p:spPr>
      </p:pic>
      <p:sp>
        <p:nvSpPr>
          <p:cNvPr id="9" name="TextBox 8"/>
          <p:cNvSpPr txBox="1"/>
          <p:nvPr/>
        </p:nvSpPr>
        <p:spPr>
          <a:xfrm>
            <a:off x="3049287" y="2983468"/>
            <a:ext cx="311304" cy="369332"/>
          </a:xfrm>
          <a:prstGeom prst="rect">
            <a:avLst/>
          </a:prstGeom>
          <a:noFill/>
        </p:spPr>
        <p:txBody>
          <a:bodyPr wrap="none" rtlCol="0">
            <a:spAutoFit/>
          </a:bodyPr>
          <a:lstStyle/>
          <a:p>
            <a:r>
              <a:rPr lang="fa-IR" dirty="0" smtClean="0"/>
              <a:t>1</a:t>
            </a:r>
            <a:endParaRPr lang="en-US" dirty="0"/>
          </a:p>
        </p:txBody>
      </p:sp>
      <p:sp>
        <p:nvSpPr>
          <p:cNvPr id="10" name="TextBox 9"/>
          <p:cNvSpPr txBox="1"/>
          <p:nvPr/>
        </p:nvSpPr>
        <p:spPr>
          <a:xfrm>
            <a:off x="5001296" y="2983468"/>
            <a:ext cx="311304" cy="369332"/>
          </a:xfrm>
          <a:prstGeom prst="rect">
            <a:avLst/>
          </a:prstGeom>
          <a:noFill/>
        </p:spPr>
        <p:txBody>
          <a:bodyPr wrap="none" rtlCol="0">
            <a:spAutoFit/>
          </a:bodyPr>
          <a:lstStyle/>
          <a:p>
            <a:r>
              <a:rPr lang="fa-IR" dirty="0" smtClean="0"/>
              <a:t>2</a:t>
            </a:r>
            <a:endParaRPr lang="en-US" dirty="0"/>
          </a:p>
        </p:txBody>
      </p:sp>
      <p:sp>
        <p:nvSpPr>
          <p:cNvPr id="11" name="TextBox 10"/>
          <p:cNvSpPr txBox="1"/>
          <p:nvPr/>
        </p:nvSpPr>
        <p:spPr>
          <a:xfrm>
            <a:off x="7851852" y="2987434"/>
            <a:ext cx="311304" cy="369332"/>
          </a:xfrm>
          <a:prstGeom prst="rect">
            <a:avLst/>
          </a:prstGeom>
          <a:noFill/>
        </p:spPr>
        <p:txBody>
          <a:bodyPr wrap="none" rtlCol="0">
            <a:spAutoFit/>
          </a:bodyPr>
          <a:lstStyle/>
          <a:p>
            <a:r>
              <a:rPr lang="fa-IR" dirty="0" smtClean="0"/>
              <a:t>3</a:t>
            </a:r>
            <a:endParaRPr lang="en-US" dirty="0"/>
          </a:p>
        </p:txBody>
      </p:sp>
      <p:sp>
        <p:nvSpPr>
          <p:cNvPr id="12" name="TextBox 11"/>
          <p:cNvSpPr txBox="1"/>
          <p:nvPr/>
        </p:nvSpPr>
        <p:spPr>
          <a:xfrm>
            <a:off x="2601925" y="4590157"/>
            <a:ext cx="311304" cy="369332"/>
          </a:xfrm>
          <a:prstGeom prst="rect">
            <a:avLst/>
          </a:prstGeom>
          <a:noFill/>
        </p:spPr>
        <p:txBody>
          <a:bodyPr wrap="none" rtlCol="0">
            <a:spAutoFit/>
          </a:bodyPr>
          <a:lstStyle/>
          <a:p>
            <a:r>
              <a:rPr lang="fa-IR" dirty="0" smtClean="0"/>
              <a:t>4</a:t>
            </a:r>
            <a:endParaRPr lang="en-US" dirty="0"/>
          </a:p>
        </p:txBody>
      </p:sp>
      <p:sp>
        <p:nvSpPr>
          <p:cNvPr id="13" name="TextBox 12"/>
          <p:cNvSpPr txBox="1"/>
          <p:nvPr/>
        </p:nvSpPr>
        <p:spPr>
          <a:xfrm>
            <a:off x="2601925" y="6164732"/>
            <a:ext cx="311304" cy="369332"/>
          </a:xfrm>
          <a:prstGeom prst="rect">
            <a:avLst/>
          </a:prstGeom>
          <a:noFill/>
        </p:spPr>
        <p:txBody>
          <a:bodyPr wrap="none" rtlCol="0">
            <a:spAutoFit/>
          </a:bodyPr>
          <a:lstStyle/>
          <a:p>
            <a:r>
              <a:rPr lang="fa-IR" dirty="0" smtClean="0"/>
              <a:t>5</a:t>
            </a:r>
            <a:endParaRPr lang="en-US" dirty="0"/>
          </a:p>
        </p:txBody>
      </p:sp>
      <p:sp>
        <p:nvSpPr>
          <p:cNvPr id="14" name="TextBox 13"/>
          <p:cNvSpPr txBox="1"/>
          <p:nvPr/>
        </p:nvSpPr>
        <p:spPr>
          <a:xfrm>
            <a:off x="3049287" y="3657600"/>
            <a:ext cx="5140952" cy="2862322"/>
          </a:xfrm>
          <a:prstGeom prst="rect">
            <a:avLst/>
          </a:prstGeom>
          <a:noFill/>
        </p:spPr>
        <p:txBody>
          <a:bodyPr wrap="square" rtlCol="0">
            <a:spAutoFit/>
          </a:bodyPr>
          <a:lstStyle/>
          <a:p>
            <a:pPr marL="285750" indent="-285750" algn="r" rtl="1">
              <a:buFont typeface="Wingdings" pitchFamily="2" charset="2"/>
              <a:buChar char="v"/>
            </a:pPr>
            <a:r>
              <a:rPr lang="fa-IR" b="1" dirty="0" smtClean="0">
                <a:solidFill>
                  <a:schemeClr val="accent5">
                    <a:lumMod val="60000"/>
                    <a:lumOff val="40000"/>
                  </a:schemeClr>
                </a:solidFill>
                <a:cs typeface="B Mitra" pitchFamily="2" charset="-78"/>
              </a:rPr>
              <a:t>برش </a:t>
            </a:r>
            <a:r>
              <a:rPr lang="en-US" b="1" dirty="0" smtClean="0">
                <a:solidFill>
                  <a:schemeClr val="accent5">
                    <a:lumMod val="60000"/>
                    <a:lumOff val="40000"/>
                  </a:schemeClr>
                </a:solidFill>
                <a:cs typeface="B Mitra" pitchFamily="2" charset="-78"/>
              </a:rPr>
              <a:t>I</a:t>
            </a:r>
            <a:r>
              <a:rPr lang="fa-IR" b="1" dirty="0">
                <a:solidFill>
                  <a:schemeClr val="accent5">
                    <a:lumMod val="60000"/>
                    <a:lumOff val="40000"/>
                  </a:schemeClr>
                </a:solidFill>
                <a:cs typeface="B Mitra" pitchFamily="2" charset="-78"/>
              </a:rPr>
              <a:t> </a:t>
            </a:r>
            <a:r>
              <a:rPr lang="fa-IR" b="1" dirty="0" smtClean="0">
                <a:solidFill>
                  <a:schemeClr val="accent5">
                    <a:lumMod val="60000"/>
                    <a:lumOff val="40000"/>
                  </a:schemeClr>
                </a:solidFill>
                <a:cs typeface="B Mitra" pitchFamily="2" charset="-78"/>
              </a:rPr>
              <a:t>یا </a:t>
            </a:r>
            <a:r>
              <a:rPr lang="en-US" b="1" dirty="0" smtClean="0">
                <a:solidFill>
                  <a:schemeClr val="accent5">
                    <a:lumMod val="60000"/>
                    <a:lumOff val="40000"/>
                  </a:schemeClr>
                </a:solidFill>
                <a:cs typeface="B Mitra" pitchFamily="2" charset="-78"/>
              </a:rPr>
              <a:t>Fan shape</a:t>
            </a:r>
            <a:r>
              <a:rPr lang="fa-IR" b="1" dirty="0" smtClean="0">
                <a:cs typeface="B Mitra" pitchFamily="2" charset="-78"/>
              </a:rPr>
              <a:t> روی </a:t>
            </a:r>
            <a:r>
              <a:rPr lang="en-US" b="1" dirty="0" smtClean="0">
                <a:cs typeface="B Mitra" pitchFamily="2" charset="-78"/>
              </a:rPr>
              <a:t>ITB</a:t>
            </a:r>
            <a:endParaRPr lang="fa-IR" b="1" dirty="0" smtClean="0">
              <a:cs typeface="B Mitra" pitchFamily="2" charset="-78"/>
            </a:endParaRPr>
          </a:p>
          <a:p>
            <a:pPr marL="285750" indent="-285750" algn="r" rtl="1">
              <a:buFont typeface="Wingdings" pitchFamily="2" charset="2"/>
              <a:buChar char="v"/>
            </a:pPr>
            <a:r>
              <a:rPr lang="fa-IR" b="1" dirty="0" smtClean="0">
                <a:cs typeface="B Mitra" pitchFamily="2" charset="-78"/>
              </a:rPr>
              <a:t>ران را در ادوکسیون ببرید.</a:t>
            </a:r>
          </a:p>
          <a:p>
            <a:pPr marL="285750" indent="-285750" algn="r" rtl="1">
              <a:buFont typeface="Wingdings" pitchFamily="2" charset="2"/>
              <a:buChar char="v"/>
            </a:pPr>
            <a:r>
              <a:rPr lang="fa-IR" b="1" dirty="0" smtClean="0">
                <a:cs typeface="B Mitra" pitchFamily="2" charset="-78"/>
              </a:rPr>
              <a:t>تانسیون وسط </a:t>
            </a:r>
            <a:r>
              <a:rPr lang="fa-IR" b="1" dirty="0" smtClean="0">
                <a:solidFill>
                  <a:schemeClr val="accent5">
                    <a:lumMod val="60000"/>
                    <a:lumOff val="40000"/>
                  </a:schemeClr>
                </a:solidFill>
                <a:cs typeface="B Mitra" pitchFamily="2" charset="-78"/>
              </a:rPr>
              <a:t>50-60%</a:t>
            </a:r>
          </a:p>
          <a:p>
            <a:pPr marL="285750" indent="-285750" algn="r" rtl="1">
              <a:buFont typeface="Wingdings" pitchFamily="2" charset="2"/>
              <a:buChar char="v"/>
            </a:pPr>
            <a:endParaRPr lang="fa-IR" b="1" dirty="0">
              <a:cs typeface="B Mitra" pitchFamily="2" charset="-78"/>
            </a:endParaRPr>
          </a:p>
          <a:p>
            <a:pPr marL="285750" indent="-285750" algn="r" rtl="1">
              <a:buFont typeface="Wingdings" pitchFamily="2" charset="2"/>
              <a:buChar char="v"/>
            </a:pPr>
            <a:r>
              <a:rPr lang="fa-IR" b="1" dirty="0" smtClean="0">
                <a:solidFill>
                  <a:schemeClr val="bg1"/>
                </a:solidFill>
                <a:cs typeface="B Mitra" pitchFamily="2" charset="-78"/>
              </a:rPr>
              <a:t>برای </a:t>
            </a:r>
            <a:r>
              <a:rPr lang="en-US" b="1" dirty="0" smtClean="0">
                <a:solidFill>
                  <a:schemeClr val="bg1"/>
                </a:solidFill>
                <a:cs typeface="B Mitra" pitchFamily="2" charset="-78"/>
              </a:rPr>
              <a:t>Unloading</a:t>
            </a:r>
            <a:r>
              <a:rPr lang="fa-IR" b="1" dirty="0" smtClean="0">
                <a:solidFill>
                  <a:schemeClr val="bg1"/>
                </a:solidFill>
                <a:cs typeface="B Mitra" pitchFamily="2" charset="-78"/>
              </a:rPr>
              <a:t> نوار ایلیوتیبیال:</a:t>
            </a:r>
          </a:p>
          <a:p>
            <a:pPr algn="r" rtl="1"/>
            <a:r>
              <a:rPr lang="fa-IR" b="1" dirty="0" smtClean="0">
                <a:solidFill>
                  <a:schemeClr val="accent5">
                    <a:lumMod val="60000"/>
                    <a:lumOff val="40000"/>
                  </a:schemeClr>
                </a:solidFill>
                <a:cs typeface="B Mitra" pitchFamily="2" charset="-78"/>
              </a:rPr>
              <a:t>-برش </a:t>
            </a:r>
            <a:r>
              <a:rPr lang="en-US" b="1" dirty="0" smtClean="0">
                <a:solidFill>
                  <a:schemeClr val="accent5">
                    <a:lumMod val="60000"/>
                    <a:lumOff val="40000"/>
                  </a:schemeClr>
                </a:solidFill>
                <a:cs typeface="B Mitra" pitchFamily="2" charset="-78"/>
              </a:rPr>
              <a:t>Y</a:t>
            </a:r>
            <a:r>
              <a:rPr lang="fa-IR" b="1" dirty="0" smtClean="0">
                <a:cs typeface="B Mitra" pitchFamily="2" charset="-78"/>
              </a:rPr>
              <a:t/>
            </a:r>
            <a:br>
              <a:rPr lang="fa-IR" b="1" dirty="0" smtClean="0">
                <a:cs typeface="B Mitra" pitchFamily="2" charset="-78"/>
              </a:rPr>
            </a:br>
            <a:r>
              <a:rPr lang="fa-IR" b="1" dirty="0" smtClean="0">
                <a:cs typeface="B Mitra" pitchFamily="2" charset="-78"/>
              </a:rPr>
              <a:t>-پایه را ببندید</a:t>
            </a:r>
          </a:p>
          <a:p>
            <a:pPr algn="r" rtl="1"/>
            <a:r>
              <a:rPr lang="fa-IR" b="1" dirty="0" smtClean="0">
                <a:cs typeface="B Mitra" pitchFamily="2" charset="-78"/>
              </a:rPr>
              <a:t>-تنشن میانه </a:t>
            </a:r>
            <a:r>
              <a:rPr lang="fa-IR" b="1" dirty="0" smtClean="0">
                <a:solidFill>
                  <a:schemeClr val="accent5">
                    <a:lumMod val="60000"/>
                    <a:lumOff val="40000"/>
                  </a:schemeClr>
                </a:solidFill>
                <a:cs typeface="B Mitra" pitchFamily="2" charset="-78"/>
              </a:rPr>
              <a:t>50%</a:t>
            </a:r>
          </a:p>
          <a:p>
            <a:pPr algn="r" rtl="1"/>
            <a:r>
              <a:rPr lang="fa-IR" b="1" dirty="0" smtClean="0">
                <a:cs typeface="B Mitra" pitchFamily="2" charset="-78"/>
              </a:rPr>
              <a:t>-دم ها را در انتها طوری ببندید که برای کشکک محدودیت حرکتی ایجاد نکند.</a:t>
            </a:r>
            <a:endParaRPr lang="en-US" b="1" dirty="0">
              <a:cs typeface="B Mitra" pitchFamily="2" charset="-78"/>
            </a:endParaRPr>
          </a:p>
        </p:txBody>
      </p:sp>
    </p:spTree>
    <p:extLst>
      <p:ext uri="{BB962C8B-B14F-4D97-AF65-F5344CB8AC3E}">
        <p14:creationId xmlns:p14="http://schemas.microsoft.com/office/powerpoint/2010/main" val="14460278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idx="1"/>
          </p:nvPr>
        </p:nvSpPr>
        <p:spPr>
          <a:xfrm>
            <a:off x="457200" y="2057400"/>
            <a:ext cx="8229600" cy="4572000"/>
          </a:xfrm>
        </p:spPr>
        <p:txBody>
          <a:bodyPr>
            <a:normAutofit/>
          </a:bodyPr>
          <a:lstStyle/>
          <a:p>
            <a:pPr marL="512064" indent="-457200">
              <a:buFont typeface="Wingdings 2"/>
              <a:buAutoNum type="arabicPeriod"/>
            </a:pP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Achilles Tendinitis</a:t>
            </a:r>
          </a:p>
          <a:p>
            <a:pPr marL="512064" indent="-457200">
              <a:buFont typeface="Wingdings 2"/>
              <a:buAutoNum type="arabicPeriod"/>
            </a:pPr>
            <a:r>
              <a:rPr lang="en-US" sz="3200" dirty="0" err="1"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Sever’s</a:t>
            </a: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 Syndrome and </a:t>
            </a:r>
            <a:r>
              <a:rPr lang="en-US" sz="3200" dirty="0" err="1"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Retrocalcaneal</a:t>
            </a: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 Bursitis</a:t>
            </a:r>
          </a:p>
          <a:p>
            <a:pPr marL="512064" indent="-457200">
              <a:buFont typeface="Wingdings 2"/>
              <a:buAutoNum type="arabicPeriod"/>
            </a:pP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Plantar Fasciitis</a:t>
            </a:r>
          </a:p>
          <a:p>
            <a:pPr marL="512064" indent="-457200">
              <a:buFont typeface="Wingdings 2"/>
              <a:buAutoNum type="arabicPeriod"/>
            </a:pP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Lateral Ankle Sprain</a:t>
            </a:r>
          </a:p>
          <a:p>
            <a:pPr marL="512064" indent="-457200">
              <a:buFont typeface="Wingdings 2"/>
              <a:buAutoNum type="arabicPeriod"/>
            </a:pPr>
            <a:r>
              <a:rPr lang="en-US" sz="3200" dirty="0" smtClean="0">
                <a:solidFill>
                  <a:schemeClr val="accent5">
                    <a:lumMod val="40000"/>
                    <a:lumOff val="60000"/>
                  </a:schemeClr>
                </a:solidFill>
                <a:effectLst>
                  <a:outerShdw blurRad="38100" dist="38100" dir="2700000" algn="tl">
                    <a:srgbClr val="000000">
                      <a:alpha val="43137"/>
                    </a:srgbClr>
                  </a:outerShdw>
                </a:effectLst>
                <a:latin typeface="Arial Black" pitchFamily="34" charset="0"/>
              </a:rPr>
              <a:t>Hallux Valgus</a:t>
            </a:r>
            <a:endParaRPr lang="en-US" dirty="0" smtClean="0"/>
          </a:p>
          <a:p>
            <a:pPr marL="512064" indent="-457200">
              <a:buAutoNum type="arabicPeriod"/>
            </a:pPr>
            <a:endParaRPr lang="en-US" dirty="0"/>
          </a:p>
        </p:txBody>
      </p:sp>
      <p:sp>
        <p:nvSpPr>
          <p:cNvPr id="5" name="Title 1"/>
          <p:cNvSpPr>
            <a:spLocks noGrp="1"/>
          </p:cNvSpPr>
          <p:nvPr>
            <p:ph type="title"/>
          </p:nvPr>
        </p:nvSpPr>
        <p:spPr/>
        <p:txBody>
          <a:bodyPr>
            <a:noAutofit/>
          </a:bodyPr>
          <a:lstStyle/>
          <a:p>
            <a:r>
              <a:rPr lang="en-US" sz="5400" dirty="0" smtClean="0">
                <a:latin typeface="Turtles" pitchFamily="2" charset="0"/>
              </a:rPr>
              <a:t>Ankle </a:t>
            </a:r>
            <a:r>
              <a:rPr lang="en-US" sz="5400" dirty="0" err="1" smtClean="0">
                <a:latin typeface="Turtles" pitchFamily="2" charset="0"/>
              </a:rPr>
              <a:t>Kinesio</a:t>
            </a:r>
            <a:r>
              <a:rPr lang="en-US" sz="5400" dirty="0" smtClean="0">
                <a:latin typeface="Turtles" pitchFamily="2" charset="0"/>
              </a:rPr>
              <a:t> Taping Techniques</a:t>
            </a:r>
            <a:endParaRPr lang="en-US" sz="5400" dirty="0">
              <a:latin typeface="Turtles" pitchFamily="2" charset="0"/>
            </a:endParaRPr>
          </a:p>
        </p:txBody>
      </p:sp>
    </p:spTree>
    <p:extLst>
      <p:ext uri="{BB962C8B-B14F-4D97-AF65-F5344CB8AC3E}">
        <p14:creationId xmlns:p14="http://schemas.microsoft.com/office/powerpoint/2010/main" val="29910770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itchFamily="34" charset="0"/>
              </a:rPr>
              <a:t>Achilles Tendinitis</a:t>
            </a:r>
            <a:endParaRPr lang="en-US" dirty="0">
              <a:latin typeface="Arial Black"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99139"/>
            <a:ext cx="2133600" cy="192986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499139"/>
            <a:ext cx="3099699" cy="192986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689" y="1512202"/>
            <a:ext cx="2525305" cy="1916798"/>
          </a:xfrm>
          <a:prstGeom prst="rect">
            <a:avLst/>
          </a:prstGeom>
        </p:spPr>
      </p:pic>
      <p:sp>
        <p:nvSpPr>
          <p:cNvPr id="9" name="TextBox 8"/>
          <p:cNvSpPr txBox="1"/>
          <p:nvPr/>
        </p:nvSpPr>
        <p:spPr>
          <a:xfrm>
            <a:off x="2265276" y="3024051"/>
            <a:ext cx="311304" cy="369332"/>
          </a:xfrm>
          <a:prstGeom prst="rect">
            <a:avLst/>
          </a:prstGeom>
          <a:noFill/>
        </p:spPr>
        <p:txBody>
          <a:bodyPr wrap="none" rtlCol="0">
            <a:spAutoFit/>
          </a:bodyPr>
          <a:lstStyle/>
          <a:p>
            <a:r>
              <a:rPr lang="fa-IR" dirty="0" smtClean="0"/>
              <a:t>1</a:t>
            </a:r>
            <a:endParaRPr lang="en-US" dirty="0"/>
          </a:p>
        </p:txBody>
      </p:sp>
      <p:sp>
        <p:nvSpPr>
          <p:cNvPr id="10" name="TextBox 9"/>
          <p:cNvSpPr txBox="1"/>
          <p:nvPr/>
        </p:nvSpPr>
        <p:spPr>
          <a:xfrm>
            <a:off x="5531595" y="3024051"/>
            <a:ext cx="311304" cy="369332"/>
          </a:xfrm>
          <a:prstGeom prst="rect">
            <a:avLst/>
          </a:prstGeom>
          <a:noFill/>
        </p:spPr>
        <p:txBody>
          <a:bodyPr wrap="none" rtlCol="0">
            <a:spAutoFit/>
          </a:bodyPr>
          <a:lstStyle/>
          <a:p>
            <a:r>
              <a:rPr lang="fa-IR" dirty="0" smtClean="0"/>
              <a:t>2</a:t>
            </a:r>
            <a:endParaRPr lang="en-US" dirty="0"/>
          </a:p>
        </p:txBody>
      </p:sp>
      <p:sp>
        <p:nvSpPr>
          <p:cNvPr id="11" name="TextBox 10"/>
          <p:cNvSpPr txBox="1"/>
          <p:nvPr/>
        </p:nvSpPr>
        <p:spPr>
          <a:xfrm>
            <a:off x="8215690" y="3079874"/>
            <a:ext cx="311304" cy="369332"/>
          </a:xfrm>
          <a:prstGeom prst="rect">
            <a:avLst/>
          </a:prstGeom>
          <a:noFill/>
        </p:spPr>
        <p:txBody>
          <a:bodyPr wrap="none" rtlCol="0">
            <a:spAutoFit/>
          </a:bodyPr>
          <a:lstStyle/>
          <a:p>
            <a:r>
              <a:rPr lang="fa-IR" dirty="0" smtClean="0"/>
              <a:t>3</a:t>
            </a:r>
            <a:endParaRPr lang="en-US" dirty="0"/>
          </a:p>
        </p:txBody>
      </p:sp>
      <p:sp>
        <p:nvSpPr>
          <p:cNvPr id="12" name="TextBox 11"/>
          <p:cNvSpPr txBox="1"/>
          <p:nvPr/>
        </p:nvSpPr>
        <p:spPr>
          <a:xfrm>
            <a:off x="457200" y="3962400"/>
            <a:ext cx="8069794" cy="2308324"/>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برش </a:t>
            </a:r>
            <a:r>
              <a:rPr lang="en-US" b="1" dirty="0" smtClean="0">
                <a:cs typeface="B Mitra" pitchFamily="2" charset="-78"/>
              </a:rPr>
              <a:t>I Strip</a:t>
            </a:r>
            <a:endParaRPr lang="fa-IR" b="1" dirty="0" smtClean="0">
              <a:cs typeface="B Mitra" pitchFamily="2" charset="-78"/>
            </a:endParaRPr>
          </a:p>
          <a:p>
            <a:pPr marL="285750" indent="-285750" algn="r" rtl="1">
              <a:buFont typeface="Wingdings" pitchFamily="2" charset="2"/>
              <a:buChar char="v"/>
            </a:pPr>
            <a:r>
              <a:rPr lang="fa-IR" b="1" dirty="0" smtClean="0">
                <a:cs typeface="B Mitra" pitchFamily="2" charset="-78"/>
              </a:rPr>
              <a:t>پایه نوار روی پاشنه است</a:t>
            </a:r>
          </a:p>
          <a:p>
            <a:pPr marL="285750" indent="-285750" algn="r" rtl="1">
              <a:buFont typeface="Wingdings" pitchFamily="2" charset="2"/>
              <a:buChar char="v"/>
            </a:pPr>
            <a:r>
              <a:rPr lang="fa-IR" b="1" dirty="0" smtClean="0">
                <a:cs typeface="B Mitra" pitchFamily="2" charset="-78"/>
              </a:rPr>
              <a:t>مچ پا را به </a:t>
            </a:r>
            <a:r>
              <a:rPr lang="fa-IR" b="1" dirty="0" smtClean="0">
                <a:solidFill>
                  <a:schemeClr val="accent4">
                    <a:lumMod val="75000"/>
                  </a:schemeClr>
                </a:solidFill>
                <a:cs typeface="B Mitra" pitchFamily="2" charset="-78"/>
              </a:rPr>
              <a:t>دورسی فلکسیون </a:t>
            </a:r>
            <a:r>
              <a:rPr lang="fa-IR" b="1" dirty="0" smtClean="0">
                <a:cs typeface="B Mitra" pitchFamily="2" charset="-78"/>
              </a:rPr>
              <a:t>ببرید.</a:t>
            </a:r>
          </a:p>
          <a:p>
            <a:pPr marL="285750" indent="-285750" algn="r" rtl="1">
              <a:buFont typeface="Wingdings" pitchFamily="2" charset="2"/>
              <a:buChar char="v"/>
            </a:pPr>
            <a:r>
              <a:rPr lang="fa-IR" b="1" dirty="0" smtClean="0">
                <a:cs typeface="B Mitra" pitchFamily="2" charset="-78"/>
              </a:rPr>
              <a:t>تانسیون روی آشیل </a:t>
            </a:r>
            <a:r>
              <a:rPr lang="fa-IR" b="1" dirty="0" smtClean="0">
                <a:solidFill>
                  <a:schemeClr val="accent4">
                    <a:lumMod val="75000"/>
                  </a:schemeClr>
                </a:solidFill>
                <a:cs typeface="B Mitra" pitchFamily="2" charset="-78"/>
              </a:rPr>
              <a:t>70% </a:t>
            </a:r>
            <a:r>
              <a:rPr lang="fa-IR" b="1" dirty="0" smtClean="0">
                <a:cs typeface="B Mitra" pitchFamily="2" charset="-78"/>
              </a:rPr>
              <a:t>می باشد.</a:t>
            </a:r>
          </a:p>
          <a:p>
            <a:pPr marL="285750" indent="-285750" algn="r" rtl="1">
              <a:buFont typeface="Wingdings" pitchFamily="2" charset="2"/>
              <a:buChar char="v"/>
            </a:pPr>
            <a:r>
              <a:rPr lang="fa-IR" b="1" dirty="0" smtClean="0">
                <a:cs typeface="B Mitra" pitchFamily="2" charset="-78"/>
              </a:rPr>
              <a:t>تدریجا میزان تانسیون به سمت پروگزیمال کم می شود.</a:t>
            </a:r>
          </a:p>
          <a:p>
            <a:pPr marL="285750" indent="-285750" algn="r" rtl="1">
              <a:buFont typeface="Wingdings" pitchFamily="2" charset="2"/>
              <a:buChar char="v"/>
            </a:pPr>
            <a:endParaRPr lang="fa-IR" b="1" dirty="0">
              <a:cs typeface="B Mitra" pitchFamily="2" charset="-78"/>
            </a:endParaRPr>
          </a:p>
          <a:p>
            <a:pPr marL="285750" indent="-285750" algn="r" rtl="1">
              <a:buFont typeface="Wingdings" pitchFamily="2" charset="2"/>
              <a:buChar char="v"/>
            </a:pPr>
            <a:r>
              <a:rPr lang="fa-IR" b="1" dirty="0" smtClean="0">
                <a:cs typeface="B Mitra" pitchFamily="2" charset="-78"/>
              </a:rPr>
              <a:t>جهت حمایت بیشتر:</a:t>
            </a:r>
          </a:p>
          <a:p>
            <a:pPr algn="r" rtl="1"/>
            <a:r>
              <a:rPr lang="fa-IR" b="1" dirty="0" smtClean="0">
                <a:solidFill>
                  <a:schemeClr val="accent4">
                    <a:lumMod val="75000"/>
                  </a:schemeClr>
                </a:solidFill>
                <a:cs typeface="B Mitra" pitchFamily="2" charset="-78"/>
              </a:rPr>
              <a:t>یک نوار </a:t>
            </a:r>
            <a:r>
              <a:rPr lang="en-US" b="1" dirty="0" smtClean="0">
                <a:solidFill>
                  <a:schemeClr val="accent4">
                    <a:lumMod val="75000"/>
                  </a:schemeClr>
                </a:solidFill>
                <a:cs typeface="B Mitra" pitchFamily="2" charset="-78"/>
              </a:rPr>
              <a:t>I</a:t>
            </a:r>
            <a:r>
              <a:rPr lang="fa-IR" b="1" dirty="0" smtClean="0">
                <a:solidFill>
                  <a:schemeClr val="accent4">
                    <a:lumMod val="75000"/>
                  </a:schemeClr>
                </a:solidFill>
                <a:cs typeface="B Mitra" pitchFamily="2" charset="-78"/>
              </a:rPr>
              <a:t> دیگر روی کالکانئوس به صورت عرضی ببندید </a:t>
            </a:r>
            <a:r>
              <a:rPr lang="fa-IR" b="1" dirty="0" smtClean="0">
                <a:cs typeface="B Mitra" pitchFamily="2" charset="-78"/>
              </a:rPr>
              <a:t>(اصلاح فضای مورتیس)</a:t>
            </a:r>
            <a:endParaRPr lang="en-US" b="1" dirty="0">
              <a:cs typeface="B Mitra" pitchFamily="2" charset="-78"/>
            </a:endParaRPr>
          </a:p>
        </p:txBody>
      </p:sp>
    </p:spTree>
    <p:extLst>
      <p:ext uri="{BB962C8B-B14F-4D97-AF65-F5344CB8AC3E}">
        <p14:creationId xmlns:p14="http://schemas.microsoft.com/office/powerpoint/2010/main" val="39343118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99032"/>
          </a:xfrm>
        </p:spPr>
        <p:txBody>
          <a:bodyPr>
            <a:normAutofit fontScale="90000"/>
          </a:bodyPr>
          <a:lstStyle/>
          <a:p>
            <a:r>
              <a:rPr lang="en-US" sz="4400" dirty="0">
                <a:solidFill>
                  <a:schemeClr val="accent5">
                    <a:lumMod val="40000"/>
                    <a:lumOff val="60000"/>
                  </a:schemeClr>
                </a:solidFill>
                <a:effectLst>
                  <a:outerShdw blurRad="38100" dist="38100" dir="2700000" algn="tl">
                    <a:srgbClr val="000000">
                      <a:alpha val="43137"/>
                    </a:srgbClr>
                  </a:outerShdw>
                </a:effectLst>
                <a:latin typeface="Arial Black" pitchFamily="34" charset="0"/>
              </a:rPr>
              <a:t/>
            </a:r>
            <a:br>
              <a:rPr lang="en-US" sz="4400" dirty="0">
                <a:solidFill>
                  <a:schemeClr val="accent5">
                    <a:lumMod val="40000"/>
                    <a:lumOff val="60000"/>
                  </a:schemeClr>
                </a:solidFill>
                <a:effectLst>
                  <a:outerShdw blurRad="38100" dist="38100" dir="2700000" algn="tl">
                    <a:srgbClr val="000000">
                      <a:alpha val="43137"/>
                    </a:srgbClr>
                  </a:outerShdw>
                </a:effectLst>
                <a:latin typeface="Arial Black" pitchFamily="34" charset="0"/>
              </a:rPr>
            </a:br>
            <a:r>
              <a:rPr lang="en-US" sz="4000" dirty="0" err="1">
                <a:solidFill>
                  <a:schemeClr val="accent1"/>
                </a:solidFill>
                <a:effectLst>
                  <a:outerShdw blurRad="38100" dist="38100" dir="2700000" algn="tl">
                    <a:srgbClr val="000000">
                      <a:alpha val="43137"/>
                    </a:srgbClr>
                  </a:outerShdw>
                </a:effectLst>
                <a:latin typeface="Arial Black" pitchFamily="34" charset="0"/>
              </a:rPr>
              <a:t>Sever’s</a:t>
            </a:r>
            <a:r>
              <a:rPr lang="en-US" sz="4000" dirty="0">
                <a:solidFill>
                  <a:schemeClr val="accent1"/>
                </a:solidFill>
                <a:effectLst>
                  <a:outerShdw blurRad="38100" dist="38100" dir="2700000" algn="tl">
                    <a:srgbClr val="000000">
                      <a:alpha val="43137"/>
                    </a:srgbClr>
                  </a:outerShdw>
                </a:effectLst>
                <a:latin typeface="Arial Black" pitchFamily="34" charset="0"/>
              </a:rPr>
              <a:t> Syndrome and </a:t>
            </a:r>
            <a:r>
              <a:rPr lang="en-US" sz="4000" dirty="0" err="1">
                <a:solidFill>
                  <a:schemeClr val="accent1"/>
                </a:solidFill>
                <a:effectLst>
                  <a:outerShdw blurRad="38100" dist="38100" dir="2700000" algn="tl">
                    <a:srgbClr val="000000">
                      <a:alpha val="43137"/>
                    </a:srgbClr>
                  </a:outerShdw>
                </a:effectLst>
                <a:latin typeface="Arial Black" pitchFamily="34" charset="0"/>
              </a:rPr>
              <a:t>Retrocalcaneal</a:t>
            </a:r>
            <a:r>
              <a:rPr lang="en-US" sz="4000" dirty="0">
                <a:solidFill>
                  <a:schemeClr val="accent1"/>
                </a:solidFill>
                <a:effectLst>
                  <a:outerShdw blurRad="38100" dist="38100" dir="2700000" algn="tl">
                    <a:srgbClr val="000000">
                      <a:alpha val="43137"/>
                    </a:srgbClr>
                  </a:outerShdw>
                </a:effectLst>
                <a:latin typeface="Arial Black" pitchFamily="34" charset="0"/>
              </a:rPr>
              <a:t> Bursitis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1" y="1727617"/>
            <a:ext cx="2555102" cy="269198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1738503"/>
            <a:ext cx="3112729" cy="268109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1742856"/>
            <a:ext cx="2521891" cy="2676743"/>
          </a:xfrm>
          <a:prstGeom prst="rect">
            <a:avLst/>
          </a:prstGeom>
        </p:spPr>
      </p:pic>
      <p:sp>
        <p:nvSpPr>
          <p:cNvPr id="7" name="TextBox 6"/>
          <p:cNvSpPr txBox="1"/>
          <p:nvPr/>
        </p:nvSpPr>
        <p:spPr>
          <a:xfrm>
            <a:off x="2514600" y="4050267"/>
            <a:ext cx="311304" cy="369332"/>
          </a:xfrm>
          <a:prstGeom prst="rect">
            <a:avLst/>
          </a:prstGeom>
          <a:noFill/>
        </p:spPr>
        <p:txBody>
          <a:bodyPr wrap="none" rtlCol="0">
            <a:spAutoFit/>
          </a:bodyPr>
          <a:lstStyle/>
          <a:p>
            <a:r>
              <a:rPr lang="fa-IR" dirty="0" smtClean="0"/>
              <a:t>1</a:t>
            </a:r>
            <a:endParaRPr lang="en-US" dirty="0"/>
          </a:p>
        </p:txBody>
      </p:sp>
      <p:sp>
        <p:nvSpPr>
          <p:cNvPr id="8" name="TextBox 7"/>
          <p:cNvSpPr txBox="1"/>
          <p:nvPr/>
        </p:nvSpPr>
        <p:spPr>
          <a:xfrm>
            <a:off x="5773225" y="4050267"/>
            <a:ext cx="311304" cy="369332"/>
          </a:xfrm>
          <a:prstGeom prst="rect">
            <a:avLst/>
          </a:prstGeom>
          <a:noFill/>
        </p:spPr>
        <p:txBody>
          <a:bodyPr wrap="none" rtlCol="0">
            <a:spAutoFit/>
          </a:bodyPr>
          <a:lstStyle/>
          <a:p>
            <a:r>
              <a:rPr lang="fa-IR" dirty="0" smtClean="0"/>
              <a:t>2</a:t>
            </a:r>
            <a:endParaRPr lang="en-US" dirty="0"/>
          </a:p>
        </p:txBody>
      </p:sp>
      <p:sp>
        <p:nvSpPr>
          <p:cNvPr id="9" name="TextBox 8"/>
          <p:cNvSpPr txBox="1"/>
          <p:nvPr/>
        </p:nvSpPr>
        <p:spPr>
          <a:xfrm>
            <a:off x="8349315" y="4050268"/>
            <a:ext cx="311304" cy="369332"/>
          </a:xfrm>
          <a:prstGeom prst="rect">
            <a:avLst/>
          </a:prstGeom>
          <a:noFill/>
        </p:spPr>
        <p:txBody>
          <a:bodyPr wrap="none" rtlCol="0">
            <a:spAutoFit/>
          </a:bodyPr>
          <a:lstStyle/>
          <a:p>
            <a:r>
              <a:rPr lang="fa-IR" dirty="0" smtClean="0"/>
              <a:t>3</a:t>
            </a:r>
            <a:endParaRPr lang="en-US" dirty="0"/>
          </a:p>
        </p:txBody>
      </p:sp>
      <p:sp>
        <p:nvSpPr>
          <p:cNvPr id="10" name="TextBox 9"/>
          <p:cNvSpPr txBox="1"/>
          <p:nvPr/>
        </p:nvSpPr>
        <p:spPr>
          <a:xfrm>
            <a:off x="381000" y="4419600"/>
            <a:ext cx="8279619" cy="2585323"/>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محل هر دو ضایعه در یک ناحیه است.</a:t>
            </a:r>
          </a:p>
          <a:p>
            <a:pPr marL="285750" indent="-285750" algn="r" rtl="1">
              <a:buFont typeface="Wingdings" pitchFamily="2" charset="2"/>
              <a:buChar char="v"/>
            </a:pPr>
            <a:r>
              <a:rPr lang="fa-IR" b="1" dirty="0" smtClean="0">
                <a:solidFill>
                  <a:schemeClr val="accent4">
                    <a:lumMod val="75000"/>
                  </a:schemeClr>
                </a:solidFill>
                <a:cs typeface="B Mitra" pitchFamily="2" charset="-78"/>
              </a:rPr>
              <a:t>در </a:t>
            </a:r>
            <a:r>
              <a:rPr lang="en-US" b="1" dirty="0" err="1" smtClean="0">
                <a:solidFill>
                  <a:schemeClr val="accent4">
                    <a:lumMod val="75000"/>
                  </a:schemeClr>
                </a:solidFill>
                <a:cs typeface="B Mitra" pitchFamily="2" charset="-78"/>
              </a:rPr>
              <a:t>Sever’s</a:t>
            </a:r>
            <a:r>
              <a:rPr lang="fa-IR" b="1" dirty="0" smtClean="0">
                <a:solidFill>
                  <a:schemeClr val="accent4">
                    <a:lumMod val="75000"/>
                  </a:schemeClr>
                </a:solidFill>
                <a:cs typeface="B Mitra" pitchFamily="2" charset="-78"/>
              </a:rPr>
              <a:t>:</a:t>
            </a:r>
          </a:p>
          <a:p>
            <a:pPr algn="r" rtl="1"/>
            <a:r>
              <a:rPr lang="fa-IR" b="1" dirty="0" smtClean="0">
                <a:cs typeface="B Mitra" pitchFamily="2" charset="-78"/>
              </a:rPr>
              <a:t>-مچ پا در وضعیت طبیعی اش است.</a:t>
            </a:r>
          </a:p>
          <a:p>
            <a:pPr algn="r" rtl="1"/>
            <a:r>
              <a:rPr lang="fa-IR" b="1" dirty="0" smtClean="0">
                <a:cs typeface="B Mitra" pitchFamily="2" charset="-78"/>
              </a:rPr>
              <a:t>-متد </a:t>
            </a:r>
            <a:r>
              <a:rPr lang="en-US" b="1" dirty="0" err="1" smtClean="0">
                <a:cs typeface="B Mitra" pitchFamily="2" charset="-78"/>
              </a:rPr>
              <a:t>Lig</a:t>
            </a:r>
            <a:r>
              <a:rPr lang="en-US" b="1" dirty="0" smtClean="0">
                <a:cs typeface="B Mitra" pitchFamily="2" charset="-78"/>
              </a:rPr>
              <a:t>./Tendon Corr. App.</a:t>
            </a:r>
            <a:r>
              <a:rPr lang="fa-IR" b="1" dirty="0" smtClean="0">
                <a:cs typeface="B Mitra" pitchFamily="2" charset="-78"/>
              </a:rPr>
              <a:t>؛ فول تانسیون با </a:t>
            </a:r>
            <a:r>
              <a:rPr lang="en-US" b="1" dirty="0" smtClean="0">
                <a:cs typeface="B Mitra" pitchFamily="2" charset="-78"/>
              </a:rPr>
              <a:t>Hold down</a:t>
            </a:r>
            <a:endParaRPr lang="fa-IR" b="1" dirty="0" smtClean="0">
              <a:cs typeface="B Mitra" pitchFamily="2" charset="-78"/>
            </a:endParaRPr>
          </a:p>
          <a:p>
            <a:pPr algn="r" rtl="1"/>
            <a:r>
              <a:rPr lang="fa-IR" b="1" dirty="0" smtClean="0">
                <a:cs typeface="B Mitra" pitchFamily="2" charset="-78"/>
              </a:rPr>
              <a:t>-</a:t>
            </a:r>
            <a:r>
              <a:rPr lang="en-US" b="1" dirty="0" smtClean="0">
                <a:cs typeface="B Mitra" pitchFamily="2" charset="-78"/>
              </a:rPr>
              <a:t>Paper off I Strip</a:t>
            </a:r>
          </a:p>
          <a:p>
            <a:pPr algn="r" rtl="1"/>
            <a:endParaRPr lang="en-US" b="1" dirty="0">
              <a:cs typeface="B Mitra" pitchFamily="2" charset="-78"/>
            </a:endParaRPr>
          </a:p>
          <a:p>
            <a:pPr marL="285750" indent="-285750" algn="r" rtl="1">
              <a:buFont typeface="Wingdings" pitchFamily="2" charset="2"/>
              <a:buChar char="v"/>
            </a:pPr>
            <a:r>
              <a:rPr lang="fa-IR" b="1" dirty="0" smtClean="0">
                <a:solidFill>
                  <a:schemeClr val="accent4">
                    <a:lumMod val="75000"/>
                  </a:schemeClr>
                </a:solidFill>
                <a:cs typeface="B Mitra" pitchFamily="2" charset="-78"/>
              </a:rPr>
              <a:t>در بورسیت رتروکالکانئال:</a:t>
            </a:r>
          </a:p>
          <a:p>
            <a:pPr algn="r" rtl="1"/>
            <a:r>
              <a:rPr lang="fa-IR" b="1" dirty="0" smtClean="0">
                <a:cs typeface="B Mitra" pitchFamily="2" charset="-78"/>
              </a:rPr>
              <a:t>-مثل متد قبل است با این تفاوت: تانسیون از 100% به 50% است و </a:t>
            </a:r>
            <a:r>
              <a:rPr lang="en-US" b="1" dirty="0" smtClean="0">
                <a:cs typeface="B Mitra" pitchFamily="2" charset="-78"/>
              </a:rPr>
              <a:t>Hold down</a:t>
            </a:r>
            <a:r>
              <a:rPr lang="fa-IR" b="1" dirty="0" smtClean="0">
                <a:cs typeface="B Mitra" pitchFamily="2" charset="-78"/>
              </a:rPr>
              <a:t> نمی دهید.</a:t>
            </a:r>
          </a:p>
          <a:p>
            <a:pPr algn="r" rtl="1"/>
            <a:endParaRPr lang="en-US" b="1" dirty="0">
              <a:cs typeface="B Mitra" pitchFamily="2" charset="-78"/>
            </a:endParaRPr>
          </a:p>
        </p:txBody>
      </p:sp>
    </p:spTree>
    <p:extLst>
      <p:ext uri="{BB962C8B-B14F-4D97-AF65-F5344CB8AC3E}">
        <p14:creationId xmlns:p14="http://schemas.microsoft.com/office/powerpoint/2010/main" val="40814068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1464"/>
            <a:ext cx="8153400" cy="1362075"/>
          </a:xfrm>
        </p:spPr>
        <p:txBody>
          <a:bodyPr>
            <a:normAutofit/>
          </a:bodyPr>
          <a:lstStyle/>
          <a:p>
            <a:pPr algn="l"/>
            <a:r>
              <a:rPr lang="en-US" sz="3500" dirty="0" smtClean="0">
                <a:latin typeface="Arial Black" pitchFamily="34" charset="0"/>
              </a:rPr>
              <a:t>Selection of </a:t>
            </a:r>
            <a:r>
              <a:rPr lang="en-US" sz="3500" dirty="0" err="1" smtClean="0">
                <a:latin typeface="Arial Black" pitchFamily="34" charset="0"/>
              </a:rPr>
              <a:t>Kinesio</a:t>
            </a:r>
            <a:r>
              <a:rPr lang="en-US" sz="3500" dirty="0" smtClean="0">
                <a:latin typeface="Arial Black" pitchFamily="34" charset="0"/>
              </a:rPr>
              <a:t> Strip Type</a:t>
            </a:r>
            <a:endParaRPr lang="en-US" sz="3500" dirty="0">
              <a:latin typeface="Arial Black" pitchFamily="34" charset="0"/>
            </a:endParaRPr>
          </a:p>
        </p:txBody>
      </p:sp>
      <p:sp>
        <p:nvSpPr>
          <p:cNvPr id="3" name="Text Placeholder 2"/>
          <p:cNvSpPr>
            <a:spLocks noGrp="1"/>
          </p:cNvSpPr>
          <p:nvPr>
            <p:ph type="body" idx="1"/>
          </p:nvPr>
        </p:nvSpPr>
        <p:spPr>
          <a:xfrm>
            <a:off x="381000" y="1633536"/>
            <a:ext cx="8382000" cy="4614864"/>
          </a:xfrm>
        </p:spPr>
        <p:txBody>
          <a:bodyPr>
            <a:normAutofit fontScale="85000" lnSpcReduction="20000"/>
          </a:bodyPr>
          <a:lstStyle/>
          <a:p>
            <a:pPr algn="r" rtl="1"/>
            <a:r>
              <a:rPr lang="fa-IR" b="1" dirty="0" smtClean="0">
                <a:cs typeface="B Mitra" pitchFamily="2" charset="-78"/>
              </a:rPr>
              <a:t>بسته به:</a:t>
            </a:r>
          </a:p>
          <a:p>
            <a:pPr algn="ctr" rtl="1"/>
            <a:r>
              <a:rPr lang="fa-IR" b="1" dirty="0" smtClean="0">
                <a:solidFill>
                  <a:srgbClr val="FFFF00"/>
                </a:solidFill>
                <a:effectLst>
                  <a:outerShdw blurRad="38100" dist="38100" dir="2700000" algn="tl">
                    <a:srgbClr val="000000">
                      <a:alpha val="43137"/>
                    </a:srgbClr>
                  </a:outerShdw>
                </a:effectLst>
                <a:cs typeface="B Mitra" pitchFamily="2" charset="-78"/>
              </a:rPr>
              <a:t>اندازه عضله،</a:t>
            </a:r>
          </a:p>
          <a:p>
            <a:pPr algn="ctr" rtl="1"/>
            <a:r>
              <a:rPr lang="fa-IR" b="1" dirty="0" smtClean="0">
                <a:solidFill>
                  <a:srgbClr val="FFFF00"/>
                </a:solidFill>
                <a:effectLst>
                  <a:outerShdw blurRad="38100" dist="38100" dir="2700000" algn="tl">
                    <a:srgbClr val="000000">
                      <a:alpha val="43137"/>
                    </a:srgbClr>
                  </a:outerShdw>
                </a:effectLst>
                <a:cs typeface="B Mitra" pitchFamily="2" charset="-78"/>
              </a:rPr>
              <a:t>محل هدف،</a:t>
            </a:r>
          </a:p>
          <a:p>
            <a:pPr algn="ctr" rtl="1"/>
            <a:r>
              <a:rPr lang="fa-IR" b="1" dirty="0" smtClean="0">
                <a:solidFill>
                  <a:srgbClr val="FFFF00"/>
                </a:solidFill>
                <a:effectLst>
                  <a:outerShdw blurRad="38100" dist="38100" dir="2700000" algn="tl">
                    <a:srgbClr val="000000">
                      <a:alpha val="43137"/>
                    </a:srgbClr>
                  </a:outerShdw>
                </a:effectLst>
                <a:cs typeface="B Mitra" pitchFamily="2" charset="-78"/>
              </a:rPr>
              <a:t>اثرات درمانی مورد انتظار</a:t>
            </a:r>
            <a:endParaRPr lang="en-US" b="1" dirty="0" smtClean="0">
              <a:solidFill>
                <a:srgbClr val="FFFF00"/>
              </a:solidFill>
              <a:effectLst>
                <a:outerShdw blurRad="38100" dist="38100" dir="2700000" algn="tl">
                  <a:srgbClr val="000000">
                    <a:alpha val="43137"/>
                  </a:srgbClr>
                </a:outerShdw>
              </a:effectLst>
              <a:cs typeface="B Mitra" pitchFamily="2" charset="-78"/>
            </a:endParaRPr>
          </a:p>
          <a:p>
            <a:pPr algn="ctr" rtl="1"/>
            <a:endParaRPr lang="fa-IR" dirty="0" smtClean="0">
              <a:cs typeface="B Mitra" pitchFamily="2" charset="-78"/>
            </a:endParaRPr>
          </a:p>
          <a:p>
            <a:pPr algn="r" rtl="1"/>
            <a:r>
              <a:rPr lang="fa-IR" b="1" dirty="0" smtClean="0">
                <a:cs typeface="B Mitra" pitchFamily="2" charset="-78"/>
              </a:rPr>
              <a:t>نوار را در یکی از اشکال زیر انتخاب می نمایند:</a:t>
            </a:r>
            <a:endParaRPr lang="en-US" b="1" dirty="0" smtClean="0">
              <a:cs typeface="B Mitra" pitchFamily="2" charset="-78"/>
            </a:endParaRPr>
          </a:p>
          <a:p>
            <a:pPr algn="r" rtl="1"/>
            <a:endParaRPr lang="fa-IR" dirty="0" smtClean="0">
              <a:cs typeface="B Mitra" pitchFamily="2" charset="-78"/>
            </a:endParaRPr>
          </a:p>
          <a:p>
            <a:pPr algn="ctr" rtl="1"/>
            <a:r>
              <a:rPr lang="en-US" sz="2400" b="1" dirty="0" smtClean="0">
                <a:solidFill>
                  <a:srgbClr val="FFC000"/>
                </a:solidFill>
                <a:effectLst>
                  <a:outerShdw blurRad="38100" dist="38100" dir="2700000" algn="tl">
                    <a:srgbClr val="000000">
                      <a:alpha val="43137"/>
                    </a:srgbClr>
                  </a:outerShdw>
                </a:effectLst>
                <a:cs typeface="B Mitra" pitchFamily="2" charset="-78"/>
              </a:rPr>
              <a:t>Y              I                X             Fan             Web</a:t>
            </a:r>
            <a:endParaRPr lang="fa-IR" sz="2400" b="1" dirty="0" smtClean="0">
              <a:solidFill>
                <a:srgbClr val="FFC000"/>
              </a:solidFill>
              <a:effectLst>
                <a:outerShdw blurRad="38100" dist="38100" dir="2700000" algn="tl">
                  <a:srgbClr val="000000">
                    <a:alpha val="43137"/>
                  </a:srgbClr>
                </a:outerShdw>
              </a:effectLst>
              <a:cs typeface="B Mitra" pitchFamily="2" charset="-78"/>
            </a:endParaRPr>
          </a:p>
          <a:p>
            <a:pPr algn="r" rtl="1"/>
            <a:endParaRPr lang="fa-IR" b="1" dirty="0" smtClean="0">
              <a:solidFill>
                <a:schemeClr val="accent1">
                  <a:lumMod val="60000"/>
                  <a:lumOff val="40000"/>
                </a:schemeClr>
              </a:solidFill>
              <a:cs typeface="B Mitra" pitchFamily="2" charset="-78"/>
            </a:endParaRPr>
          </a:p>
          <a:p>
            <a:pPr algn="r" rtl="1">
              <a:lnSpc>
                <a:spcPct val="120000"/>
              </a:lnSpc>
            </a:pPr>
            <a:r>
              <a:rPr lang="fa-IR" b="1" dirty="0" smtClean="0">
                <a:solidFill>
                  <a:schemeClr val="accent6">
                    <a:lumMod val="20000"/>
                    <a:lumOff val="80000"/>
                  </a:schemeClr>
                </a:solidFill>
                <a:cs typeface="B Mitra" pitchFamily="2" charset="-78"/>
              </a:rPr>
              <a:t>1. </a:t>
            </a:r>
            <a:r>
              <a:rPr lang="en-US" b="1" dirty="0" smtClean="0">
                <a:solidFill>
                  <a:schemeClr val="accent1">
                    <a:lumMod val="75000"/>
                  </a:schemeClr>
                </a:solidFill>
                <a:cs typeface="B Mitra" pitchFamily="2" charset="-78"/>
              </a:rPr>
              <a:t>Y</a:t>
            </a:r>
            <a:r>
              <a:rPr lang="fa-IR" b="1" dirty="0" smtClean="0">
                <a:solidFill>
                  <a:schemeClr val="accent6">
                    <a:lumMod val="20000"/>
                    <a:lumOff val="80000"/>
                  </a:schemeClr>
                </a:solidFill>
                <a:cs typeface="B Mitra" pitchFamily="2" charset="-78"/>
              </a:rPr>
              <a:t>: شایعترین شکل استفاده است. در این شکل یک عضله را می توان کاملا در بر گرفت. با هدف: در عضلات ضعیف دور عضله قرار بگیرد یا در موارد </a:t>
            </a:r>
            <a:r>
              <a:rPr lang="fa-IR" b="1" dirty="0" smtClean="0">
                <a:solidFill>
                  <a:schemeClr val="accent1">
                    <a:lumMod val="75000"/>
                  </a:schemeClr>
                </a:solidFill>
                <a:cs typeface="B Mitra" pitchFamily="2" charset="-78"/>
              </a:rPr>
              <a:t>آسیب مزمن</a:t>
            </a:r>
            <a:r>
              <a:rPr lang="fa-IR" b="1" dirty="0" smtClean="0">
                <a:solidFill>
                  <a:schemeClr val="accent6">
                    <a:lumMod val="20000"/>
                    <a:lumOff val="80000"/>
                  </a:schemeClr>
                </a:solidFill>
                <a:cs typeface="B Mitra" pitchFamily="2" charset="-78"/>
              </a:rPr>
              <a:t>. طول نوار </a:t>
            </a:r>
            <a:r>
              <a:rPr lang="en-US" b="1" dirty="0" smtClean="0">
                <a:solidFill>
                  <a:schemeClr val="accent6">
                    <a:lumMod val="20000"/>
                    <a:lumOff val="80000"/>
                  </a:schemeClr>
                </a:solidFill>
                <a:cs typeface="B Mitra" pitchFamily="2" charset="-78"/>
              </a:rPr>
              <a:t>Y</a:t>
            </a:r>
            <a:r>
              <a:rPr lang="fa-IR" b="1" dirty="0" smtClean="0">
                <a:solidFill>
                  <a:schemeClr val="accent6">
                    <a:lumMod val="20000"/>
                    <a:lumOff val="80000"/>
                  </a:schemeClr>
                </a:solidFill>
                <a:cs typeface="B Mitra" pitchFamily="2" charset="-78"/>
              </a:rPr>
              <a:t> 2 اینچ بالاتر از شروع یا ختم عضله می باشد.</a:t>
            </a:r>
          </a:p>
          <a:p>
            <a:pPr algn="r" rtl="1"/>
            <a:r>
              <a:rPr lang="fa-IR" b="1" dirty="0" smtClean="0">
                <a:solidFill>
                  <a:schemeClr val="accent6">
                    <a:lumMod val="40000"/>
                    <a:lumOff val="60000"/>
                  </a:schemeClr>
                </a:solidFill>
                <a:cs typeface="B Mitra" pitchFamily="2" charset="-78"/>
              </a:rPr>
              <a:t>2. </a:t>
            </a:r>
            <a:r>
              <a:rPr lang="en-US" b="1" dirty="0" smtClean="0">
                <a:solidFill>
                  <a:schemeClr val="accent1">
                    <a:lumMod val="75000"/>
                  </a:schemeClr>
                </a:solidFill>
                <a:cs typeface="B Mitra" pitchFamily="2" charset="-78"/>
              </a:rPr>
              <a:t>I</a:t>
            </a:r>
            <a:r>
              <a:rPr lang="fa-IR" b="1" dirty="0" smtClean="0">
                <a:solidFill>
                  <a:schemeClr val="accent6">
                    <a:lumMod val="40000"/>
                    <a:lumOff val="60000"/>
                  </a:schemeClr>
                </a:solidFill>
                <a:cs typeface="B Mitra" pitchFamily="2" charset="-78"/>
              </a:rPr>
              <a:t>: در شرایط </a:t>
            </a:r>
            <a:r>
              <a:rPr lang="fa-IR" b="1" dirty="0" smtClean="0">
                <a:solidFill>
                  <a:schemeClr val="accent1">
                    <a:lumMod val="75000"/>
                  </a:schemeClr>
                </a:solidFill>
                <a:cs typeface="B Mitra" pitchFamily="2" charset="-78"/>
              </a:rPr>
              <a:t>حاد آسیب عضلانی</a:t>
            </a:r>
            <a:r>
              <a:rPr lang="fa-IR" b="1" dirty="0" smtClean="0">
                <a:solidFill>
                  <a:schemeClr val="accent6">
                    <a:lumMod val="40000"/>
                    <a:lumOff val="60000"/>
                  </a:schemeClr>
                </a:solidFill>
                <a:cs typeface="B Mitra" pitchFamily="2" charset="-78"/>
              </a:rPr>
              <a:t>، جهت محدودکردن ادم و درد</a:t>
            </a:r>
          </a:p>
          <a:p>
            <a:pPr algn="r" rtl="1"/>
            <a:r>
              <a:rPr lang="fa-IR" b="1" dirty="0" smtClean="0">
                <a:solidFill>
                  <a:schemeClr val="accent6">
                    <a:lumMod val="60000"/>
                    <a:lumOff val="40000"/>
                  </a:schemeClr>
                </a:solidFill>
                <a:cs typeface="B Mitra" pitchFamily="2" charset="-78"/>
              </a:rPr>
              <a:t>3. </a:t>
            </a:r>
            <a:r>
              <a:rPr lang="en-US" b="1" dirty="0" smtClean="0">
                <a:solidFill>
                  <a:schemeClr val="accent6">
                    <a:lumMod val="60000"/>
                    <a:lumOff val="40000"/>
                  </a:schemeClr>
                </a:solidFill>
                <a:cs typeface="B Mitra" pitchFamily="2" charset="-78"/>
              </a:rPr>
              <a:t>X</a:t>
            </a:r>
            <a:r>
              <a:rPr lang="fa-IR" b="1" dirty="0" smtClean="0">
                <a:solidFill>
                  <a:schemeClr val="accent6">
                    <a:lumMod val="60000"/>
                    <a:lumOff val="40000"/>
                  </a:schemeClr>
                </a:solidFill>
                <a:cs typeface="B Mitra" pitchFamily="2" charset="-78"/>
              </a:rPr>
              <a:t>: بر روی عضلات دو مفصلی استعمال می شود (کشش تنها در ثلث میانی اعمال می شود: بالک عضله)</a:t>
            </a:r>
          </a:p>
          <a:p>
            <a:pPr algn="r" rtl="1"/>
            <a:r>
              <a:rPr lang="fa-IR" b="1" dirty="0" smtClean="0">
                <a:solidFill>
                  <a:schemeClr val="accent6">
                    <a:lumMod val="60000"/>
                    <a:lumOff val="40000"/>
                  </a:schemeClr>
                </a:solidFill>
                <a:cs typeface="B Mitra" pitchFamily="2" charset="-78"/>
              </a:rPr>
              <a:t>4. </a:t>
            </a:r>
            <a:r>
              <a:rPr lang="en-US" b="1" dirty="0" smtClean="0">
                <a:solidFill>
                  <a:schemeClr val="accent6">
                    <a:lumMod val="60000"/>
                    <a:lumOff val="40000"/>
                  </a:schemeClr>
                </a:solidFill>
                <a:cs typeface="B Mitra" pitchFamily="2" charset="-78"/>
              </a:rPr>
              <a:t>Fan</a:t>
            </a:r>
            <a:r>
              <a:rPr lang="fa-IR" b="1" dirty="0" smtClean="0">
                <a:solidFill>
                  <a:schemeClr val="accent6">
                    <a:lumMod val="60000"/>
                    <a:lumOff val="40000"/>
                  </a:schemeClr>
                </a:solidFill>
                <a:cs typeface="B Mitra" pitchFamily="2" charset="-78"/>
              </a:rPr>
              <a:t>: جهت تخلیه لنفاوی (کشش 0-15%: کشش فقط در روی شاخه ها یا دم ها اعمال می شود)</a:t>
            </a:r>
          </a:p>
          <a:p>
            <a:pPr algn="r" rtl="1"/>
            <a:r>
              <a:rPr lang="fa-IR" b="1" dirty="0" smtClean="0">
                <a:solidFill>
                  <a:schemeClr val="accent6">
                    <a:lumMod val="40000"/>
                    <a:lumOff val="60000"/>
                  </a:schemeClr>
                </a:solidFill>
                <a:cs typeface="B Mitra" pitchFamily="2" charset="-78"/>
              </a:rPr>
              <a:t>5. </a:t>
            </a:r>
            <a:r>
              <a:rPr lang="en-US" b="1" dirty="0" smtClean="0">
                <a:solidFill>
                  <a:schemeClr val="accent6">
                    <a:lumMod val="40000"/>
                    <a:lumOff val="60000"/>
                  </a:schemeClr>
                </a:solidFill>
                <a:cs typeface="B Mitra" pitchFamily="2" charset="-78"/>
              </a:rPr>
              <a:t>Web</a:t>
            </a:r>
            <a:r>
              <a:rPr lang="fa-IR" b="1" dirty="0" smtClean="0">
                <a:solidFill>
                  <a:schemeClr val="accent6">
                    <a:lumMod val="40000"/>
                    <a:lumOff val="60000"/>
                  </a:schemeClr>
                </a:solidFill>
                <a:cs typeface="B Mitra" pitchFamily="2" charset="-78"/>
              </a:rPr>
              <a:t>: در این روش دو انتهای نوار بریده نمی شود بلکه نوار از وسط دو انتها برش داده می شود (0-15%)</a:t>
            </a:r>
          </a:p>
          <a:p>
            <a:pPr algn="r" rtl="1"/>
            <a:endParaRPr lang="fa-IR" dirty="0">
              <a:cs typeface="B Mitra" pitchFamily="2" charset="-78"/>
            </a:endParaRPr>
          </a:p>
          <a:p>
            <a:pPr algn="r" rtl="1"/>
            <a:r>
              <a:rPr lang="fa-IR" sz="2100" b="1" u="sng" dirty="0" smtClean="0">
                <a:solidFill>
                  <a:schemeClr val="accent1">
                    <a:lumMod val="60000"/>
                    <a:lumOff val="40000"/>
                  </a:schemeClr>
                </a:solidFill>
                <a:effectLst>
                  <a:outerShdw blurRad="38100" dist="38100" dir="2700000" algn="tl">
                    <a:srgbClr val="000000">
                      <a:alpha val="43137"/>
                    </a:srgbClr>
                  </a:outerShdw>
                </a:effectLst>
                <a:cs typeface="B Mitra" pitchFamily="2" charset="-78"/>
              </a:rPr>
              <a:t>در تمامی روشها باید دو انتهای نوار گرد شود.</a:t>
            </a:r>
            <a:endParaRPr lang="en-US" sz="2100" b="1" u="sng" dirty="0">
              <a:solidFill>
                <a:schemeClr val="accent1">
                  <a:lumMod val="60000"/>
                  <a:lumOff val="40000"/>
                </a:schemeClr>
              </a:solidFill>
              <a:effectLst>
                <a:outerShdw blurRad="38100" dist="38100" dir="2700000" algn="tl">
                  <a:srgbClr val="000000">
                    <a:alpha val="43137"/>
                  </a:srgbClr>
                </a:outerShdw>
              </a:effectLst>
              <a:cs typeface="B Mitra" pitchFamily="2" charset="-78"/>
            </a:endParaRPr>
          </a:p>
        </p:txBody>
      </p:sp>
    </p:spTree>
    <p:extLst>
      <p:ext uri="{BB962C8B-B14F-4D97-AF65-F5344CB8AC3E}">
        <p14:creationId xmlns:p14="http://schemas.microsoft.com/office/powerpoint/2010/main" val="14347051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itchFamily="34" charset="0"/>
              </a:rPr>
              <a:t>Plantar Fasciitis</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1" y="1447800"/>
            <a:ext cx="2244484" cy="22098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555" y="1447800"/>
            <a:ext cx="2021158" cy="2209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6644" y="1447800"/>
            <a:ext cx="1463443" cy="22098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6999" y="1447800"/>
            <a:ext cx="1884829" cy="22098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999" y="3819461"/>
            <a:ext cx="2274789" cy="204793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9732" y="3819461"/>
            <a:ext cx="1534632" cy="2047940"/>
          </a:xfrm>
          <a:prstGeom prst="rect">
            <a:avLst/>
          </a:prstGeom>
        </p:spPr>
      </p:pic>
      <p:sp>
        <p:nvSpPr>
          <p:cNvPr id="10" name="TextBox 9"/>
          <p:cNvSpPr txBox="1"/>
          <p:nvPr/>
        </p:nvSpPr>
        <p:spPr>
          <a:xfrm>
            <a:off x="2259575" y="3288268"/>
            <a:ext cx="311304" cy="369332"/>
          </a:xfrm>
          <a:prstGeom prst="rect">
            <a:avLst/>
          </a:prstGeom>
          <a:noFill/>
        </p:spPr>
        <p:txBody>
          <a:bodyPr wrap="none" rtlCol="0">
            <a:spAutoFit/>
          </a:bodyPr>
          <a:lstStyle/>
          <a:p>
            <a:r>
              <a:rPr lang="fa-IR" dirty="0" smtClean="0"/>
              <a:t>1</a:t>
            </a:r>
            <a:endParaRPr lang="en-US" dirty="0"/>
          </a:p>
        </p:txBody>
      </p:sp>
      <p:sp>
        <p:nvSpPr>
          <p:cNvPr id="11" name="TextBox 10"/>
          <p:cNvSpPr txBox="1"/>
          <p:nvPr/>
        </p:nvSpPr>
        <p:spPr>
          <a:xfrm>
            <a:off x="4457409" y="3288268"/>
            <a:ext cx="311304" cy="369332"/>
          </a:xfrm>
          <a:prstGeom prst="rect">
            <a:avLst/>
          </a:prstGeom>
          <a:noFill/>
        </p:spPr>
        <p:txBody>
          <a:bodyPr wrap="none" rtlCol="0">
            <a:spAutoFit/>
          </a:bodyPr>
          <a:lstStyle/>
          <a:p>
            <a:r>
              <a:rPr lang="fa-IR" dirty="0" smtClean="0"/>
              <a:t>2</a:t>
            </a:r>
            <a:endParaRPr lang="en-US" dirty="0"/>
          </a:p>
        </p:txBody>
      </p:sp>
      <p:sp>
        <p:nvSpPr>
          <p:cNvPr id="12" name="TextBox 11"/>
          <p:cNvSpPr txBox="1"/>
          <p:nvPr/>
        </p:nvSpPr>
        <p:spPr>
          <a:xfrm>
            <a:off x="6007812" y="3288268"/>
            <a:ext cx="311304" cy="369332"/>
          </a:xfrm>
          <a:prstGeom prst="rect">
            <a:avLst/>
          </a:prstGeom>
          <a:noFill/>
        </p:spPr>
        <p:txBody>
          <a:bodyPr wrap="none" rtlCol="0">
            <a:spAutoFit/>
          </a:bodyPr>
          <a:lstStyle/>
          <a:p>
            <a:r>
              <a:rPr lang="fa-IR" dirty="0" smtClean="0"/>
              <a:t>3</a:t>
            </a:r>
            <a:endParaRPr lang="en-US" dirty="0"/>
          </a:p>
        </p:txBody>
      </p:sp>
      <p:sp>
        <p:nvSpPr>
          <p:cNvPr id="13" name="TextBox 12"/>
          <p:cNvSpPr txBox="1"/>
          <p:nvPr/>
        </p:nvSpPr>
        <p:spPr>
          <a:xfrm>
            <a:off x="7976501" y="3288268"/>
            <a:ext cx="311304" cy="369332"/>
          </a:xfrm>
          <a:prstGeom prst="rect">
            <a:avLst/>
          </a:prstGeom>
          <a:noFill/>
        </p:spPr>
        <p:txBody>
          <a:bodyPr wrap="none" rtlCol="0">
            <a:spAutoFit/>
          </a:bodyPr>
          <a:lstStyle/>
          <a:p>
            <a:r>
              <a:rPr lang="fa-IR" dirty="0" smtClean="0"/>
              <a:t>4</a:t>
            </a:r>
            <a:endParaRPr lang="en-US" dirty="0"/>
          </a:p>
        </p:txBody>
      </p:sp>
      <p:sp>
        <p:nvSpPr>
          <p:cNvPr id="14" name="TextBox 13"/>
          <p:cNvSpPr txBox="1"/>
          <p:nvPr/>
        </p:nvSpPr>
        <p:spPr>
          <a:xfrm>
            <a:off x="2344484" y="5464629"/>
            <a:ext cx="311304" cy="369332"/>
          </a:xfrm>
          <a:prstGeom prst="rect">
            <a:avLst/>
          </a:prstGeom>
          <a:noFill/>
        </p:spPr>
        <p:txBody>
          <a:bodyPr wrap="none" rtlCol="0">
            <a:spAutoFit/>
          </a:bodyPr>
          <a:lstStyle/>
          <a:p>
            <a:r>
              <a:rPr lang="fa-IR" dirty="0" smtClean="0"/>
              <a:t>5</a:t>
            </a:r>
            <a:endParaRPr lang="en-US" dirty="0"/>
          </a:p>
        </p:txBody>
      </p:sp>
      <p:sp>
        <p:nvSpPr>
          <p:cNvPr id="15" name="TextBox 14"/>
          <p:cNvSpPr txBox="1"/>
          <p:nvPr/>
        </p:nvSpPr>
        <p:spPr>
          <a:xfrm>
            <a:off x="3967802" y="5461670"/>
            <a:ext cx="311304" cy="369332"/>
          </a:xfrm>
          <a:prstGeom prst="rect">
            <a:avLst/>
          </a:prstGeom>
          <a:noFill/>
        </p:spPr>
        <p:txBody>
          <a:bodyPr wrap="none" rtlCol="0">
            <a:spAutoFit/>
          </a:bodyPr>
          <a:lstStyle/>
          <a:p>
            <a:r>
              <a:rPr lang="fa-IR" dirty="0" smtClean="0"/>
              <a:t>6</a:t>
            </a:r>
            <a:endParaRPr lang="en-US" dirty="0"/>
          </a:p>
        </p:txBody>
      </p:sp>
      <p:sp>
        <p:nvSpPr>
          <p:cNvPr id="16" name="TextBox 15"/>
          <p:cNvSpPr txBox="1"/>
          <p:nvPr/>
        </p:nvSpPr>
        <p:spPr>
          <a:xfrm>
            <a:off x="4457409" y="3962400"/>
            <a:ext cx="4153191" cy="1754326"/>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برش </a:t>
            </a:r>
            <a:r>
              <a:rPr lang="en-US" b="1" dirty="0" smtClean="0">
                <a:cs typeface="B Mitra" pitchFamily="2" charset="-78"/>
              </a:rPr>
              <a:t>Fan</a:t>
            </a:r>
            <a:r>
              <a:rPr lang="fa-IR" b="1" dirty="0" smtClean="0">
                <a:cs typeface="B Mitra" pitchFamily="2" charset="-78"/>
              </a:rPr>
              <a:t> شکل با 4 دم</a:t>
            </a:r>
          </a:p>
          <a:p>
            <a:pPr marL="285750" indent="-285750" algn="r" rtl="1">
              <a:buFont typeface="Wingdings" pitchFamily="2" charset="2"/>
              <a:buChar char="v"/>
            </a:pPr>
            <a:r>
              <a:rPr lang="en-US" b="1" dirty="0" smtClean="0">
                <a:cs typeface="B Mitra" pitchFamily="2" charset="-78"/>
              </a:rPr>
              <a:t>Paper off</a:t>
            </a:r>
            <a:endParaRPr lang="fa-IR" b="1" dirty="0" smtClean="0">
              <a:cs typeface="B Mitra" pitchFamily="2" charset="-78"/>
            </a:endParaRPr>
          </a:p>
          <a:p>
            <a:pPr marL="285750" indent="-285750" algn="r" rtl="1">
              <a:buFont typeface="Wingdings" pitchFamily="2" charset="2"/>
              <a:buChar char="v"/>
            </a:pPr>
            <a:r>
              <a:rPr lang="fa-IR" b="1" dirty="0" smtClean="0">
                <a:cs typeface="B Mitra" pitchFamily="2" charset="-78"/>
              </a:rPr>
              <a:t>مچ پا در دورسی فلکسیون است.</a:t>
            </a:r>
          </a:p>
          <a:p>
            <a:pPr marL="285750" indent="-285750" algn="r" rtl="1">
              <a:buFont typeface="Wingdings" pitchFamily="2" charset="2"/>
              <a:buChar char="v"/>
            </a:pPr>
            <a:r>
              <a:rPr lang="fa-IR" b="1" dirty="0" smtClean="0">
                <a:cs typeface="B Mitra" pitchFamily="2" charset="-78"/>
              </a:rPr>
              <a:t>پایه را به سمت پشت ساق با 70% تانسیون</a:t>
            </a:r>
          </a:p>
          <a:p>
            <a:pPr marL="285750" indent="-285750" algn="r" rtl="1">
              <a:buFont typeface="Wingdings" pitchFamily="2" charset="2"/>
              <a:buChar char="v"/>
            </a:pPr>
            <a:r>
              <a:rPr lang="fa-IR" b="1" dirty="0" smtClean="0">
                <a:cs typeface="B Mitra" pitchFamily="2" charset="-78"/>
              </a:rPr>
              <a:t>دم های نوار را در کف پا روی </a:t>
            </a:r>
            <a:r>
              <a:rPr lang="en-US" b="1" dirty="0" smtClean="0">
                <a:cs typeface="B Mitra" pitchFamily="2" charset="-78"/>
              </a:rPr>
              <a:t>Ray</a:t>
            </a:r>
            <a:r>
              <a:rPr lang="fa-IR" b="1" dirty="0" smtClean="0">
                <a:cs typeface="B Mitra" pitchFamily="2" charset="-78"/>
              </a:rPr>
              <a:t> های انگشتان ادامه می دهیم.</a:t>
            </a:r>
            <a:endParaRPr lang="en-US" b="1" dirty="0">
              <a:cs typeface="B Mitra" pitchFamily="2" charset="-78"/>
            </a:endParaRPr>
          </a:p>
        </p:txBody>
      </p:sp>
      <p:sp>
        <p:nvSpPr>
          <p:cNvPr id="17" name="TextBox 16"/>
          <p:cNvSpPr txBox="1"/>
          <p:nvPr/>
        </p:nvSpPr>
        <p:spPr>
          <a:xfrm>
            <a:off x="380999" y="5943600"/>
            <a:ext cx="8458201" cy="923330"/>
          </a:xfrm>
          <a:prstGeom prst="rect">
            <a:avLst/>
          </a:prstGeom>
          <a:noFill/>
        </p:spPr>
        <p:txBody>
          <a:bodyPr wrap="square" rtlCol="0">
            <a:spAutoFit/>
          </a:bodyPr>
          <a:lstStyle/>
          <a:p>
            <a:pPr marL="285750" indent="-285750" algn="r" rtl="1">
              <a:buFont typeface="Wingdings" pitchFamily="2" charset="2"/>
              <a:buChar char="v"/>
            </a:pPr>
            <a:r>
              <a:rPr lang="fa-IR" b="1" dirty="0" smtClean="0">
                <a:solidFill>
                  <a:schemeClr val="accent4">
                    <a:lumMod val="75000"/>
                  </a:schemeClr>
                </a:solidFill>
                <a:cs typeface="B Mitra" pitchFamily="2" charset="-78"/>
              </a:rPr>
              <a:t>جهت افزایش قوس طولی داخلی کف پا:</a:t>
            </a:r>
          </a:p>
          <a:p>
            <a:pPr algn="r" rtl="1"/>
            <a:r>
              <a:rPr lang="fa-IR" b="1" dirty="0" smtClean="0">
                <a:cs typeface="B Mitra" pitchFamily="2" charset="-78"/>
              </a:rPr>
              <a:t>-برش </a:t>
            </a:r>
            <a:r>
              <a:rPr lang="en-US" b="1" dirty="0" smtClean="0">
                <a:cs typeface="B Mitra" pitchFamily="2" charset="-78"/>
              </a:rPr>
              <a:t>Y</a:t>
            </a:r>
            <a:r>
              <a:rPr lang="fa-IR" b="1" dirty="0" smtClean="0">
                <a:cs typeface="B Mitra" pitchFamily="2" charset="-78"/>
              </a:rPr>
              <a:t>، اصلاح مکانیکال</a:t>
            </a:r>
          </a:p>
          <a:p>
            <a:pPr algn="r" rtl="1"/>
            <a:r>
              <a:rPr lang="fa-IR" b="1" dirty="0" smtClean="0">
                <a:cs typeface="B Mitra" pitchFamily="2" charset="-78"/>
              </a:rPr>
              <a:t>-پایه را در خارج پا ببندید، با </a:t>
            </a:r>
            <a:r>
              <a:rPr lang="en-US" b="1" dirty="0" smtClean="0">
                <a:cs typeface="B Mitra" pitchFamily="2" charset="-78"/>
              </a:rPr>
              <a:t>Downward pressure</a:t>
            </a:r>
            <a:endParaRPr lang="en-US" b="1" dirty="0">
              <a:cs typeface="B Mitra" pitchFamily="2" charset="-78"/>
            </a:endParaRPr>
          </a:p>
        </p:txBody>
      </p:sp>
      <p:cxnSp>
        <p:nvCxnSpPr>
          <p:cNvPr id="19" name="Straight Arrow Connector 18"/>
          <p:cNvCxnSpPr/>
          <p:nvPr/>
        </p:nvCxnSpPr>
        <p:spPr>
          <a:xfrm>
            <a:off x="3194998" y="5029200"/>
            <a:ext cx="615002" cy="0"/>
          </a:xfrm>
          <a:prstGeom prst="straightConnector1">
            <a:avLst/>
          </a:prstGeom>
          <a:ln>
            <a:solidFill>
              <a:schemeClr val="bg2">
                <a:lumMod val="60000"/>
                <a:lumOff val="40000"/>
              </a:schemeClr>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617317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itchFamily="34" charset="0"/>
              </a:rPr>
              <a:t>Lateral Ankle Sprain</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23999"/>
            <a:ext cx="2719089" cy="243941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524000"/>
            <a:ext cx="2387064" cy="243941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038600"/>
            <a:ext cx="1462949" cy="17965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00" y="4038600"/>
            <a:ext cx="2055236" cy="179653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7201" y="4038600"/>
            <a:ext cx="1970199" cy="1796534"/>
          </a:xfrm>
          <a:prstGeom prst="rect">
            <a:avLst/>
          </a:prstGeom>
        </p:spPr>
      </p:pic>
      <p:sp>
        <p:nvSpPr>
          <p:cNvPr id="9" name="TextBox 8"/>
          <p:cNvSpPr txBox="1"/>
          <p:nvPr/>
        </p:nvSpPr>
        <p:spPr>
          <a:xfrm>
            <a:off x="2590800" y="3576655"/>
            <a:ext cx="311304" cy="369332"/>
          </a:xfrm>
          <a:prstGeom prst="rect">
            <a:avLst/>
          </a:prstGeom>
          <a:noFill/>
        </p:spPr>
        <p:txBody>
          <a:bodyPr wrap="none" rtlCol="0">
            <a:spAutoFit/>
          </a:bodyPr>
          <a:lstStyle/>
          <a:p>
            <a:r>
              <a:rPr lang="fa-IR" dirty="0" smtClean="0"/>
              <a:t>1</a:t>
            </a:r>
            <a:endParaRPr lang="en-US" dirty="0"/>
          </a:p>
        </p:txBody>
      </p:sp>
      <p:sp>
        <p:nvSpPr>
          <p:cNvPr id="10" name="TextBox 9"/>
          <p:cNvSpPr txBox="1"/>
          <p:nvPr/>
        </p:nvSpPr>
        <p:spPr>
          <a:xfrm>
            <a:off x="5123760" y="3576655"/>
            <a:ext cx="311304" cy="369332"/>
          </a:xfrm>
          <a:prstGeom prst="rect">
            <a:avLst/>
          </a:prstGeom>
          <a:noFill/>
        </p:spPr>
        <p:txBody>
          <a:bodyPr wrap="none" rtlCol="0">
            <a:spAutoFit/>
          </a:bodyPr>
          <a:lstStyle/>
          <a:p>
            <a:r>
              <a:rPr lang="fa-IR" dirty="0" smtClean="0"/>
              <a:t>2</a:t>
            </a:r>
            <a:endParaRPr lang="en-US" dirty="0"/>
          </a:p>
        </p:txBody>
      </p:sp>
      <p:sp>
        <p:nvSpPr>
          <p:cNvPr id="11" name="TextBox 10"/>
          <p:cNvSpPr txBox="1"/>
          <p:nvPr/>
        </p:nvSpPr>
        <p:spPr>
          <a:xfrm>
            <a:off x="1380245" y="5465802"/>
            <a:ext cx="311304" cy="369332"/>
          </a:xfrm>
          <a:prstGeom prst="rect">
            <a:avLst/>
          </a:prstGeom>
          <a:noFill/>
        </p:spPr>
        <p:txBody>
          <a:bodyPr wrap="none" rtlCol="0">
            <a:spAutoFit/>
          </a:bodyPr>
          <a:lstStyle/>
          <a:p>
            <a:r>
              <a:rPr lang="fa-IR" dirty="0" smtClean="0"/>
              <a:t>3</a:t>
            </a:r>
            <a:endParaRPr lang="en-US" dirty="0"/>
          </a:p>
        </p:txBody>
      </p:sp>
      <p:sp>
        <p:nvSpPr>
          <p:cNvPr id="12" name="TextBox 11"/>
          <p:cNvSpPr txBox="1"/>
          <p:nvPr/>
        </p:nvSpPr>
        <p:spPr>
          <a:xfrm>
            <a:off x="3504596" y="5439285"/>
            <a:ext cx="311304" cy="369332"/>
          </a:xfrm>
          <a:prstGeom prst="rect">
            <a:avLst/>
          </a:prstGeom>
          <a:noFill/>
        </p:spPr>
        <p:txBody>
          <a:bodyPr wrap="none" rtlCol="0">
            <a:spAutoFit/>
          </a:bodyPr>
          <a:lstStyle/>
          <a:p>
            <a:r>
              <a:rPr lang="fa-IR" dirty="0" smtClean="0"/>
              <a:t>4</a:t>
            </a:r>
            <a:endParaRPr lang="en-US" dirty="0"/>
          </a:p>
        </p:txBody>
      </p:sp>
      <p:sp>
        <p:nvSpPr>
          <p:cNvPr id="13" name="TextBox 12"/>
          <p:cNvSpPr txBox="1"/>
          <p:nvPr/>
        </p:nvSpPr>
        <p:spPr>
          <a:xfrm>
            <a:off x="5556096" y="5451957"/>
            <a:ext cx="311304" cy="369332"/>
          </a:xfrm>
          <a:prstGeom prst="rect">
            <a:avLst/>
          </a:prstGeom>
          <a:noFill/>
        </p:spPr>
        <p:txBody>
          <a:bodyPr wrap="none" rtlCol="0">
            <a:spAutoFit/>
          </a:bodyPr>
          <a:lstStyle/>
          <a:p>
            <a:r>
              <a:rPr lang="fa-IR" dirty="0" smtClean="0"/>
              <a:t>5</a:t>
            </a:r>
            <a:endParaRPr lang="en-US" dirty="0"/>
          </a:p>
        </p:txBody>
      </p:sp>
      <p:sp>
        <p:nvSpPr>
          <p:cNvPr id="14" name="TextBox 13"/>
          <p:cNvSpPr txBox="1"/>
          <p:nvPr/>
        </p:nvSpPr>
        <p:spPr>
          <a:xfrm>
            <a:off x="5919651" y="1371600"/>
            <a:ext cx="3200400" cy="5632311"/>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بستن نوار را از روی </a:t>
            </a:r>
            <a:r>
              <a:rPr lang="fa-IR" b="1" dirty="0" smtClean="0">
                <a:solidFill>
                  <a:schemeClr val="accent4">
                    <a:lumMod val="60000"/>
                    <a:lumOff val="40000"/>
                  </a:schemeClr>
                </a:solidFill>
                <a:cs typeface="B Mitra" pitchFamily="2" charset="-78"/>
              </a:rPr>
              <a:t>ناویکولار</a:t>
            </a:r>
            <a:r>
              <a:rPr lang="fa-IR" b="1" dirty="0" smtClean="0">
                <a:cs typeface="B Mitra" pitchFamily="2" charset="-78"/>
              </a:rPr>
              <a:t> در داخل پا شروع کنید (5%)</a:t>
            </a:r>
          </a:p>
          <a:p>
            <a:pPr marL="285750" indent="-285750" algn="r" rtl="1">
              <a:buFont typeface="Wingdings" pitchFamily="2" charset="2"/>
              <a:buChar char="v"/>
            </a:pPr>
            <a:r>
              <a:rPr lang="fa-IR" b="1" dirty="0" smtClean="0">
                <a:cs typeface="B Mitra" pitchFamily="2" charset="-78"/>
              </a:rPr>
              <a:t>بعد از کف پا به طرف </a:t>
            </a:r>
            <a:r>
              <a:rPr lang="fa-IR" b="1" dirty="0" smtClean="0">
                <a:solidFill>
                  <a:schemeClr val="accent4">
                    <a:lumMod val="60000"/>
                    <a:lumOff val="40000"/>
                  </a:schemeClr>
                </a:solidFill>
                <a:cs typeface="B Mitra" pitchFamily="2" charset="-78"/>
              </a:rPr>
              <a:t>لیگامان</a:t>
            </a:r>
            <a:r>
              <a:rPr lang="fa-IR" b="1" dirty="0" smtClean="0">
                <a:cs typeface="B Mitra" pitchFamily="2" charset="-78"/>
              </a:rPr>
              <a:t> </a:t>
            </a:r>
            <a:r>
              <a:rPr lang="fa-IR" b="1" dirty="0" smtClean="0">
                <a:solidFill>
                  <a:schemeClr val="accent4">
                    <a:lumMod val="60000"/>
                    <a:lumOff val="40000"/>
                  </a:schemeClr>
                </a:solidFill>
                <a:cs typeface="B Mitra" pitchFamily="2" charset="-78"/>
              </a:rPr>
              <a:t>تالوفیبولار قدامی </a:t>
            </a:r>
            <a:r>
              <a:rPr lang="fa-IR" b="1" dirty="0" smtClean="0">
                <a:cs typeface="B Mitra" pitchFamily="2" charset="-78"/>
              </a:rPr>
              <a:t>حرکت کنید.</a:t>
            </a:r>
          </a:p>
          <a:p>
            <a:pPr marL="285750" indent="-285750" algn="r" rtl="1">
              <a:buFont typeface="Wingdings" pitchFamily="2" charset="2"/>
              <a:buChar char="v"/>
            </a:pPr>
            <a:r>
              <a:rPr lang="fa-IR" b="1" dirty="0" smtClean="0">
                <a:cs typeface="B Mitra" pitchFamily="2" charset="-78"/>
              </a:rPr>
              <a:t>با یک دست نوار را نگه دارید و با دست دیگر در روی لیگامان تانسیون 80% وارد کنید.</a:t>
            </a:r>
          </a:p>
          <a:p>
            <a:pPr marL="285750" indent="-285750" algn="r" rtl="1">
              <a:buFont typeface="Wingdings" pitchFamily="2" charset="2"/>
              <a:buChar char="v"/>
            </a:pPr>
            <a:r>
              <a:rPr lang="fa-IR" b="1" dirty="0" smtClean="0">
                <a:cs typeface="B Mitra" pitchFamily="2" charset="-78"/>
              </a:rPr>
              <a:t>سپس به صورت عرضی و با تنشن حداقل از روی </a:t>
            </a:r>
            <a:r>
              <a:rPr lang="fa-IR" b="1" dirty="0" smtClean="0">
                <a:solidFill>
                  <a:schemeClr val="accent4">
                    <a:lumMod val="60000"/>
                    <a:lumOff val="40000"/>
                  </a:schemeClr>
                </a:solidFill>
                <a:cs typeface="B Mitra" pitchFamily="2" charset="-78"/>
              </a:rPr>
              <a:t>آشیل </a:t>
            </a:r>
            <a:r>
              <a:rPr lang="fa-IR" b="1" dirty="0" smtClean="0">
                <a:cs typeface="B Mitra" pitchFamily="2" charset="-78"/>
              </a:rPr>
              <a:t>عبورکنید.</a:t>
            </a:r>
          </a:p>
          <a:p>
            <a:pPr marL="285750" indent="-285750" algn="r" rtl="1">
              <a:buFont typeface="Wingdings" pitchFamily="2" charset="2"/>
              <a:buChar char="v"/>
            </a:pPr>
            <a:r>
              <a:rPr lang="fa-IR" b="1" dirty="0" smtClean="0">
                <a:cs typeface="B Mitra" pitchFamily="2" charset="-78"/>
              </a:rPr>
              <a:t>در برگشت با تانسیون بالا از روی </a:t>
            </a:r>
            <a:r>
              <a:rPr lang="fa-IR" b="1" dirty="0" smtClean="0">
                <a:solidFill>
                  <a:schemeClr val="accent4">
                    <a:lumMod val="60000"/>
                    <a:lumOff val="40000"/>
                  </a:schemeClr>
                </a:solidFill>
                <a:cs typeface="B Mitra" pitchFamily="2" charset="-78"/>
              </a:rPr>
              <a:t>لیگامان تالوفیبولار خلفی </a:t>
            </a:r>
            <a:r>
              <a:rPr lang="fa-IR" b="1" dirty="0" smtClean="0">
                <a:cs typeface="B Mitra" pitchFamily="2" charset="-78"/>
              </a:rPr>
              <a:t>عبور کنید.</a:t>
            </a:r>
          </a:p>
          <a:p>
            <a:pPr marL="285750" indent="-285750" algn="r" rtl="1">
              <a:buFont typeface="Wingdings" pitchFamily="2" charset="2"/>
              <a:buChar char="v"/>
            </a:pPr>
            <a:r>
              <a:rPr lang="fa-IR" b="1" dirty="0" smtClean="0">
                <a:cs typeface="B Mitra" pitchFamily="2" charset="-78"/>
              </a:rPr>
              <a:t>نوار را ببرید.</a:t>
            </a:r>
          </a:p>
          <a:p>
            <a:pPr marL="285750" indent="-285750" algn="r" rtl="1">
              <a:buFont typeface="Wingdings" pitchFamily="2" charset="2"/>
              <a:buChar char="v"/>
            </a:pPr>
            <a:endParaRPr lang="fa-IR" b="1" dirty="0">
              <a:cs typeface="B Mitra" pitchFamily="2" charset="-78"/>
            </a:endParaRPr>
          </a:p>
          <a:p>
            <a:pPr marL="285750" indent="-285750" algn="r" rtl="1">
              <a:buFont typeface="Wingdings" pitchFamily="2" charset="2"/>
              <a:buChar char="v"/>
            </a:pPr>
            <a:endParaRPr lang="fa-IR" b="1" dirty="0" smtClean="0">
              <a:cs typeface="B Mitra" pitchFamily="2" charset="-78"/>
            </a:endParaRPr>
          </a:p>
          <a:p>
            <a:pPr marL="285750" indent="-285750" algn="r" rtl="1">
              <a:buFont typeface="Wingdings" pitchFamily="2" charset="2"/>
              <a:buChar char="v"/>
            </a:pPr>
            <a:r>
              <a:rPr lang="fa-IR" b="1" dirty="0" smtClean="0">
                <a:solidFill>
                  <a:schemeClr val="accent4">
                    <a:lumMod val="75000"/>
                  </a:schemeClr>
                </a:solidFill>
                <a:cs typeface="B Mitra" pitchFamily="2" charset="-78"/>
              </a:rPr>
              <a:t>در این پیچ خوردگی می توان با زدن یک استریپ </a:t>
            </a:r>
            <a:r>
              <a:rPr lang="en-US" b="1" dirty="0" smtClean="0">
                <a:solidFill>
                  <a:schemeClr val="accent4">
                    <a:lumMod val="75000"/>
                  </a:schemeClr>
                </a:solidFill>
                <a:cs typeface="B Mitra" pitchFamily="2" charset="-78"/>
              </a:rPr>
              <a:t>I</a:t>
            </a:r>
            <a:r>
              <a:rPr lang="fa-IR" b="1" dirty="0" smtClean="0">
                <a:solidFill>
                  <a:schemeClr val="accent4">
                    <a:lumMod val="75000"/>
                  </a:schemeClr>
                </a:solidFill>
                <a:cs typeface="B Mitra" pitchFamily="2" charset="-78"/>
              </a:rPr>
              <a:t> بر روی عضله تیبیالیس قدامی و حساس کردن پروپریوسپشن از این پیچ خوردگی بیشتر جلوگیری شود.</a:t>
            </a:r>
          </a:p>
          <a:p>
            <a:pPr marL="285750" indent="-285750" algn="r" rtl="1">
              <a:buFont typeface="Wingdings" pitchFamily="2" charset="2"/>
              <a:buChar char="v"/>
            </a:pPr>
            <a:endParaRPr lang="en-US" b="1" dirty="0">
              <a:cs typeface="B Mitra" pitchFamily="2" charset="-78"/>
            </a:endParaRPr>
          </a:p>
        </p:txBody>
      </p:sp>
    </p:spTree>
    <p:extLst>
      <p:ext uri="{BB962C8B-B14F-4D97-AF65-F5344CB8AC3E}">
        <p14:creationId xmlns:p14="http://schemas.microsoft.com/office/powerpoint/2010/main" val="29456100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99032"/>
          </a:xfrm>
        </p:spPr>
        <p:txBody>
          <a:bodyPr/>
          <a:lstStyle/>
          <a:p>
            <a:r>
              <a:rPr lang="en-US" dirty="0" smtClean="0">
                <a:latin typeface="Arial Black" pitchFamily="34" charset="0"/>
              </a:rPr>
              <a:t>Hallux Valgus</a:t>
            </a:r>
            <a:endParaRPr lang="en-US" dirty="0">
              <a:latin typeface="Arial Black"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295400"/>
            <a:ext cx="1939674" cy="20574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1118" y="1295400"/>
            <a:ext cx="2834641" cy="2057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3925" y="1295400"/>
            <a:ext cx="3174275" cy="2057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429000"/>
            <a:ext cx="2354738" cy="154660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0772" y="3429000"/>
            <a:ext cx="2451528" cy="154660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4000" y="3429000"/>
            <a:ext cx="1267815" cy="1546602"/>
          </a:xfrm>
          <a:prstGeom prst="rect">
            <a:avLst/>
          </a:prstGeom>
        </p:spPr>
      </p:pic>
      <p:sp>
        <p:nvSpPr>
          <p:cNvPr id="10" name="TextBox 9"/>
          <p:cNvSpPr txBox="1"/>
          <p:nvPr/>
        </p:nvSpPr>
        <p:spPr>
          <a:xfrm>
            <a:off x="1984452" y="2978331"/>
            <a:ext cx="311304" cy="369332"/>
          </a:xfrm>
          <a:prstGeom prst="rect">
            <a:avLst/>
          </a:prstGeom>
          <a:noFill/>
        </p:spPr>
        <p:txBody>
          <a:bodyPr wrap="none" rtlCol="0">
            <a:spAutoFit/>
          </a:bodyPr>
          <a:lstStyle/>
          <a:p>
            <a:r>
              <a:rPr lang="fa-IR" dirty="0" smtClean="0"/>
              <a:t>1</a:t>
            </a:r>
            <a:endParaRPr lang="en-US" dirty="0"/>
          </a:p>
        </p:txBody>
      </p:sp>
      <p:sp>
        <p:nvSpPr>
          <p:cNvPr id="11" name="TextBox 10"/>
          <p:cNvSpPr txBox="1"/>
          <p:nvPr/>
        </p:nvSpPr>
        <p:spPr>
          <a:xfrm>
            <a:off x="4940996" y="2978331"/>
            <a:ext cx="311304" cy="369332"/>
          </a:xfrm>
          <a:prstGeom prst="rect">
            <a:avLst/>
          </a:prstGeom>
          <a:noFill/>
        </p:spPr>
        <p:txBody>
          <a:bodyPr wrap="none" rtlCol="0">
            <a:spAutoFit/>
          </a:bodyPr>
          <a:lstStyle/>
          <a:p>
            <a:r>
              <a:rPr lang="fa-IR" dirty="0" smtClean="0"/>
              <a:t>2</a:t>
            </a:r>
            <a:endParaRPr lang="en-US" dirty="0"/>
          </a:p>
        </p:txBody>
      </p:sp>
      <p:sp>
        <p:nvSpPr>
          <p:cNvPr id="12" name="TextBox 11"/>
          <p:cNvSpPr txBox="1"/>
          <p:nvPr/>
        </p:nvSpPr>
        <p:spPr>
          <a:xfrm>
            <a:off x="8146896" y="2983468"/>
            <a:ext cx="311304" cy="369332"/>
          </a:xfrm>
          <a:prstGeom prst="rect">
            <a:avLst/>
          </a:prstGeom>
          <a:noFill/>
        </p:spPr>
        <p:txBody>
          <a:bodyPr wrap="none" rtlCol="0">
            <a:spAutoFit/>
          </a:bodyPr>
          <a:lstStyle/>
          <a:p>
            <a:r>
              <a:rPr lang="fa-IR" dirty="0" smtClean="0"/>
              <a:t>3</a:t>
            </a:r>
            <a:endParaRPr lang="en-US" dirty="0"/>
          </a:p>
        </p:txBody>
      </p:sp>
      <p:sp>
        <p:nvSpPr>
          <p:cNvPr id="13" name="TextBox 12"/>
          <p:cNvSpPr txBox="1"/>
          <p:nvPr/>
        </p:nvSpPr>
        <p:spPr>
          <a:xfrm>
            <a:off x="2403694" y="4606271"/>
            <a:ext cx="311304" cy="369332"/>
          </a:xfrm>
          <a:prstGeom prst="rect">
            <a:avLst/>
          </a:prstGeom>
          <a:noFill/>
        </p:spPr>
        <p:txBody>
          <a:bodyPr wrap="none" rtlCol="0">
            <a:spAutoFit/>
          </a:bodyPr>
          <a:lstStyle/>
          <a:p>
            <a:r>
              <a:rPr lang="fa-IR" dirty="0" smtClean="0"/>
              <a:t>4</a:t>
            </a:r>
            <a:endParaRPr lang="en-US" dirty="0"/>
          </a:p>
        </p:txBody>
      </p:sp>
      <p:sp>
        <p:nvSpPr>
          <p:cNvPr id="14" name="TextBox 13"/>
          <p:cNvSpPr txBox="1"/>
          <p:nvPr/>
        </p:nvSpPr>
        <p:spPr>
          <a:xfrm>
            <a:off x="4940996" y="4617205"/>
            <a:ext cx="311304" cy="369332"/>
          </a:xfrm>
          <a:prstGeom prst="rect">
            <a:avLst/>
          </a:prstGeom>
          <a:noFill/>
        </p:spPr>
        <p:txBody>
          <a:bodyPr wrap="none" rtlCol="0">
            <a:spAutoFit/>
          </a:bodyPr>
          <a:lstStyle/>
          <a:p>
            <a:r>
              <a:rPr lang="fa-IR" dirty="0" smtClean="0"/>
              <a:t>5</a:t>
            </a:r>
            <a:endParaRPr lang="en-US" dirty="0"/>
          </a:p>
        </p:txBody>
      </p:sp>
      <p:sp>
        <p:nvSpPr>
          <p:cNvPr id="15" name="TextBox 14"/>
          <p:cNvSpPr txBox="1"/>
          <p:nvPr/>
        </p:nvSpPr>
        <p:spPr>
          <a:xfrm>
            <a:off x="6290511" y="4617205"/>
            <a:ext cx="311304" cy="369332"/>
          </a:xfrm>
          <a:prstGeom prst="rect">
            <a:avLst/>
          </a:prstGeom>
          <a:noFill/>
        </p:spPr>
        <p:txBody>
          <a:bodyPr wrap="none" rtlCol="0">
            <a:spAutoFit/>
          </a:bodyPr>
          <a:lstStyle/>
          <a:p>
            <a:r>
              <a:rPr lang="fa-IR" dirty="0" smtClean="0"/>
              <a:t>6</a:t>
            </a:r>
            <a:endParaRPr lang="en-US" dirty="0"/>
          </a:p>
        </p:txBody>
      </p:sp>
      <p:sp>
        <p:nvSpPr>
          <p:cNvPr id="16" name="TextBox 15"/>
          <p:cNvSpPr txBox="1"/>
          <p:nvPr/>
        </p:nvSpPr>
        <p:spPr>
          <a:xfrm>
            <a:off x="404949" y="4953000"/>
            <a:ext cx="8382000" cy="1754326"/>
          </a:xfrm>
          <a:prstGeom prst="rect">
            <a:avLst/>
          </a:prstGeom>
          <a:noFill/>
        </p:spPr>
        <p:txBody>
          <a:bodyPr wrap="square" rtlCol="0">
            <a:spAutoFit/>
          </a:bodyPr>
          <a:lstStyle/>
          <a:p>
            <a:pPr marL="285750" indent="-285750" algn="r" rtl="1">
              <a:buFont typeface="Wingdings" pitchFamily="2" charset="2"/>
              <a:buChar char="v"/>
            </a:pPr>
            <a:r>
              <a:rPr lang="en-US" b="1" dirty="0" smtClean="0">
                <a:cs typeface="B Mitra" pitchFamily="2" charset="-78"/>
              </a:rPr>
              <a:t>Mechanical Corr. App. Tech.</a:t>
            </a:r>
            <a:endParaRPr lang="fa-IR" b="1" dirty="0" smtClean="0">
              <a:cs typeface="B Mitra" pitchFamily="2" charset="-78"/>
            </a:endParaRPr>
          </a:p>
          <a:p>
            <a:pPr marL="285750" indent="-285750" algn="r" rtl="1">
              <a:buFont typeface="Wingdings" pitchFamily="2" charset="2"/>
              <a:buChar char="v"/>
            </a:pPr>
            <a:r>
              <a:rPr lang="fa-IR" b="1" dirty="0" smtClean="0">
                <a:cs typeface="B Mitra" pitchFamily="2" charset="-78"/>
              </a:rPr>
              <a:t>یک استریپ روی شست و یکی دیگر داخل شست ببندید. با یک آنکور هر دو را ثابت کنید.</a:t>
            </a:r>
          </a:p>
          <a:p>
            <a:pPr marL="285750" indent="-285750" algn="r" rtl="1">
              <a:buFont typeface="Wingdings" pitchFamily="2" charset="2"/>
              <a:buChar char="v"/>
            </a:pPr>
            <a:r>
              <a:rPr lang="fa-IR" b="1" dirty="0" smtClean="0">
                <a:solidFill>
                  <a:schemeClr val="accent4">
                    <a:lumMod val="75000"/>
                  </a:schemeClr>
                </a:solidFill>
                <a:cs typeface="B Mitra" pitchFamily="2" charset="-78"/>
              </a:rPr>
              <a:t>حال باید سر متاتارس را به داخل هل دهید:</a:t>
            </a:r>
          </a:p>
          <a:p>
            <a:pPr algn="r" rtl="1"/>
            <a:r>
              <a:rPr lang="fa-IR" b="1" dirty="0" smtClean="0">
                <a:solidFill>
                  <a:schemeClr val="accent4">
                    <a:lumMod val="20000"/>
                    <a:lumOff val="80000"/>
                  </a:schemeClr>
                </a:solidFill>
                <a:cs typeface="B Mitra" pitchFamily="2" charset="-78"/>
              </a:rPr>
              <a:t>-برش </a:t>
            </a:r>
            <a:r>
              <a:rPr lang="en-US" b="1" dirty="0" smtClean="0">
                <a:solidFill>
                  <a:schemeClr val="accent4">
                    <a:lumMod val="20000"/>
                    <a:lumOff val="80000"/>
                  </a:schemeClr>
                </a:solidFill>
                <a:cs typeface="B Mitra" pitchFamily="2" charset="-78"/>
              </a:rPr>
              <a:t>Y</a:t>
            </a:r>
            <a:r>
              <a:rPr lang="fa-IR" b="1" dirty="0" smtClean="0">
                <a:solidFill>
                  <a:schemeClr val="accent4">
                    <a:lumMod val="20000"/>
                    <a:lumOff val="80000"/>
                  </a:schemeClr>
                </a:solidFill>
                <a:cs typeface="B Mitra" pitchFamily="2" charset="-78"/>
              </a:rPr>
              <a:t> به صورت تکنیک دونات</a:t>
            </a:r>
          </a:p>
          <a:p>
            <a:pPr algn="r" rtl="1"/>
            <a:r>
              <a:rPr lang="fa-IR" b="1" dirty="0" smtClean="0">
                <a:cs typeface="B Mitra" pitchFamily="2" charset="-78"/>
              </a:rPr>
              <a:t>-سوراخ را روی سر متاتارس قرار دهید.</a:t>
            </a:r>
          </a:p>
          <a:p>
            <a:pPr algn="r" rtl="1"/>
            <a:r>
              <a:rPr lang="fa-IR" b="1" dirty="0" smtClean="0">
                <a:cs typeface="B Mitra" pitchFamily="2" charset="-78"/>
              </a:rPr>
              <a:t>-سر متاتارس را نگه دارید، با </a:t>
            </a:r>
            <a:r>
              <a:rPr lang="en-US" b="1" dirty="0" smtClean="0">
                <a:cs typeface="B Mitra" pitchFamily="2" charset="-78"/>
              </a:rPr>
              <a:t>Downward pressure</a:t>
            </a:r>
            <a:r>
              <a:rPr lang="fa-IR" b="1" dirty="0">
                <a:cs typeface="B Mitra" pitchFamily="2" charset="-78"/>
              </a:rPr>
              <a:t> </a:t>
            </a:r>
            <a:r>
              <a:rPr lang="fa-IR" b="1" dirty="0" smtClean="0">
                <a:cs typeface="B Mitra" pitchFamily="2" charset="-78"/>
              </a:rPr>
              <a:t>آن را به سمت خارج پا بکشید.</a:t>
            </a:r>
          </a:p>
        </p:txBody>
      </p:sp>
    </p:spTree>
    <p:extLst>
      <p:ext uri="{BB962C8B-B14F-4D97-AF65-F5344CB8AC3E}">
        <p14:creationId xmlns:p14="http://schemas.microsoft.com/office/powerpoint/2010/main" val="191845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1226" y="2136143"/>
            <a:ext cx="3287442" cy="2664457"/>
          </a:xfrm>
        </p:spPr>
      </p:pic>
      <p:sp>
        <p:nvSpPr>
          <p:cNvPr id="4" name="Title 1"/>
          <p:cNvSpPr>
            <a:spLocks noGrp="1"/>
          </p:cNvSpPr>
          <p:nvPr>
            <p:ph type="title"/>
          </p:nvPr>
        </p:nvSpPr>
        <p:spPr/>
        <p:txBody>
          <a:bodyPr>
            <a:noAutofit/>
          </a:bodyPr>
          <a:lstStyle/>
          <a:p>
            <a:r>
              <a:rPr lang="en-US" sz="5400" dirty="0" smtClean="0">
                <a:latin typeface="Turtles" pitchFamily="2" charset="0"/>
              </a:rPr>
              <a:t>T.M.J </a:t>
            </a:r>
            <a:r>
              <a:rPr lang="en-US" sz="5400" dirty="0" err="1" smtClean="0">
                <a:latin typeface="Turtles" pitchFamily="2" charset="0"/>
              </a:rPr>
              <a:t>Kinesio</a:t>
            </a:r>
            <a:r>
              <a:rPr lang="en-US" sz="5400" dirty="0" smtClean="0">
                <a:latin typeface="Turtles" pitchFamily="2" charset="0"/>
              </a:rPr>
              <a:t> Taping</a:t>
            </a:r>
            <a:endParaRPr lang="en-US" sz="5400" dirty="0">
              <a:latin typeface="Turtles"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2133600"/>
            <a:ext cx="4269308" cy="2667000"/>
          </a:xfrm>
          <a:prstGeom prst="rect">
            <a:avLst/>
          </a:prstGeom>
        </p:spPr>
      </p:pic>
      <p:sp>
        <p:nvSpPr>
          <p:cNvPr id="7" name="TextBox 6"/>
          <p:cNvSpPr txBox="1"/>
          <p:nvPr/>
        </p:nvSpPr>
        <p:spPr>
          <a:xfrm>
            <a:off x="3733800" y="4452257"/>
            <a:ext cx="311304" cy="369332"/>
          </a:xfrm>
          <a:prstGeom prst="rect">
            <a:avLst/>
          </a:prstGeom>
          <a:noFill/>
        </p:spPr>
        <p:txBody>
          <a:bodyPr wrap="none" rtlCol="0">
            <a:spAutoFit/>
          </a:bodyPr>
          <a:lstStyle/>
          <a:p>
            <a:r>
              <a:rPr lang="fa-IR" dirty="0" smtClean="0"/>
              <a:t>1</a:t>
            </a:r>
            <a:endParaRPr lang="en-US" dirty="0"/>
          </a:p>
        </p:txBody>
      </p:sp>
      <p:sp>
        <p:nvSpPr>
          <p:cNvPr id="8" name="TextBox 7"/>
          <p:cNvSpPr txBox="1"/>
          <p:nvPr/>
        </p:nvSpPr>
        <p:spPr>
          <a:xfrm>
            <a:off x="8225204" y="4431268"/>
            <a:ext cx="311304" cy="369332"/>
          </a:xfrm>
          <a:prstGeom prst="rect">
            <a:avLst/>
          </a:prstGeom>
          <a:noFill/>
        </p:spPr>
        <p:txBody>
          <a:bodyPr wrap="none" rtlCol="0">
            <a:spAutoFit/>
          </a:bodyPr>
          <a:lstStyle/>
          <a:p>
            <a:r>
              <a:rPr lang="fa-IR" dirty="0" smtClean="0"/>
              <a:t>2</a:t>
            </a:r>
            <a:endParaRPr lang="en-US" dirty="0"/>
          </a:p>
        </p:txBody>
      </p:sp>
      <p:sp>
        <p:nvSpPr>
          <p:cNvPr id="9" name="TextBox 8"/>
          <p:cNvSpPr txBox="1"/>
          <p:nvPr/>
        </p:nvSpPr>
        <p:spPr>
          <a:xfrm>
            <a:off x="762000" y="5105400"/>
            <a:ext cx="7848600" cy="1200329"/>
          </a:xfrm>
          <a:prstGeom prst="rect">
            <a:avLst/>
          </a:prstGeom>
          <a:noFill/>
        </p:spPr>
        <p:txBody>
          <a:bodyPr wrap="square" rtlCol="0">
            <a:spAutoFit/>
          </a:bodyPr>
          <a:lstStyle/>
          <a:p>
            <a:pPr marL="285750" indent="-285750" algn="r" rtl="1">
              <a:buFont typeface="Wingdings" pitchFamily="2" charset="2"/>
              <a:buChar char="v"/>
            </a:pPr>
            <a:r>
              <a:rPr lang="fa-IR" b="1" dirty="0" smtClean="0">
                <a:cs typeface="B Mitra" pitchFamily="2" charset="-78"/>
              </a:rPr>
              <a:t>پایه نوار را روی مفصل قرار دهید.</a:t>
            </a:r>
          </a:p>
          <a:p>
            <a:pPr marL="285750" indent="-285750" algn="r" rtl="1">
              <a:buFont typeface="Wingdings" pitchFamily="2" charset="2"/>
              <a:buChar char="v"/>
            </a:pPr>
            <a:r>
              <a:rPr lang="fa-IR" b="1" dirty="0" smtClean="0">
                <a:cs typeface="B Mitra" pitchFamily="2" charset="-78"/>
              </a:rPr>
              <a:t>پایه تنشن </a:t>
            </a:r>
            <a:r>
              <a:rPr lang="en-US" b="1" dirty="0" smtClean="0">
                <a:cs typeface="B Mitra" pitchFamily="2" charset="-78"/>
              </a:rPr>
              <a:t>off</a:t>
            </a:r>
            <a:r>
              <a:rPr lang="fa-IR" b="1" dirty="0" smtClean="0">
                <a:cs typeface="B Mitra" pitchFamily="2" charset="-78"/>
              </a:rPr>
              <a:t> است.</a:t>
            </a:r>
          </a:p>
          <a:p>
            <a:pPr marL="285750" indent="-285750" algn="r" rtl="1">
              <a:buFont typeface="Wingdings" pitchFamily="2" charset="2"/>
              <a:buChar char="v"/>
            </a:pPr>
            <a:r>
              <a:rPr lang="fa-IR" b="1" dirty="0" smtClean="0">
                <a:cs typeface="B Mitra" pitchFamily="2" charset="-78"/>
              </a:rPr>
              <a:t>هر یک از دم های نوار را با تنشن کم به سمت داخل صورت بکشید.</a:t>
            </a:r>
          </a:p>
          <a:p>
            <a:pPr marL="285750" indent="-285750" algn="r" rtl="1">
              <a:buFont typeface="Wingdings" pitchFamily="2" charset="2"/>
              <a:buChar char="v"/>
            </a:pPr>
            <a:r>
              <a:rPr lang="fa-IR" b="1" dirty="0" smtClean="0">
                <a:cs typeface="B Mitra" pitchFamily="2" charset="-78"/>
              </a:rPr>
              <a:t>باید همزمان پوست صورت را به طرف داخل بکشید.</a:t>
            </a:r>
            <a:endParaRPr lang="en-US" b="1" dirty="0">
              <a:cs typeface="B Mitra" pitchFamily="2" charset="-78"/>
            </a:endParaRPr>
          </a:p>
        </p:txBody>
      </p:sp>
    </p:spTree>
    <p:extLst>
      <p:ext uri="{BB962C8B-B14F-4D97-AF65-F5344CB8AC3E}">
        <p14:creationId xmlns:p14="http://schemas.microsoft.com/office/powerpoint/2010/main" val="11569168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cs typeface="B Titr" pitchFamily="2" charset="-78"/>
              </a:rPr>
              <a:t>نحوه چسباندن نوار</a:t>
            </a:r>
            <a:endParaRPr lang="en-US" sz="4000" dirty="0">
              <a:cs typeface="B Titr" pitchFamily="2" charset="-78"/>
            </a:endParaRPr>
          </a:p>
        </p:txBody>
      </p:sp>
      <p:sp>
        <p:nvSpPr>
          <p:cNvPr id="3" name="Text Placeholder 2"/>
          <p:cNvSpPr>
            <a:spLocks noGrp="1"/>
          </p:cNvSpPr>
          <p:nvPr>
            <p:ph type="body" idx="1"/>
          </p:nvPr>
        </p:nvSpPr>
        <p:spPr>
          <a:xfrm>
            <a:off x="381000" y="1938336"/>
            <a:ext cx="8382000" cy="4767264"/>
          </a:xfrm>
        </p:spPr>
        <p:txBody>
          <a:bodyPr>
            <a:normAutofit fontScale="85000" lnSpcReduction="10000"/>
          </a:bodyPr>
          <a:lstStyle/>
          <a:p>
            <a:pPr marL="512064" indent="-457200" algn="r" rtl="1">
              <a:buAutoNum type="arabicPeriod"/>
            </a:pPr>
            <a:r>
              <a:rPr lang="fa-IR" sz="2800" b="1" dirty="0" smtClean="0">
                <a:cs typeface="B Mitra" pitchFamily="2" charset="-78"/>
              </a:rPr>
              <a:t>ارزیابی  &gt;&gt;&gt;&gt; تعیین عضلات اصلی هدف برای نواربندی</a:t>
            </a:r>
          </a:p>
          <a:p>
            <a:pPr marL="512064" indent="-457200" algn="r" rtl="1">
              <a:buAutoNum type="arabicPeriod"/>
            </a:pPr>
            <a:endParaRPr lang="fa-IR" sz="2800" b="1" dirty="0" smtClean="0">
              <a:cs typeface="B Mitra" pitchFamily="2" charset="-78"/>
            </a:endParaRPr>
          </a:p>
          <a:p>
            <a:pPr marL="512064" indent="-457200" algn="r" rtl="1">
              <a:buAutoNum type="arabicPeriod"/>
            </a:pPr>
            <a:r>
              <a:rPr lang="fa-IR" sz="2800" b="1" dirty="0" smtClean="0">
                <a:cs typeface="B Mitra" pitchFamily="2" charset="-78"/>
              </a:rPr>
              <a:t>&gt;&gt;&gt;&gt; پایه نوار را گرد کنید&gt;&gt;&gt;&gt; آن را 2 اینچ پایین تر از شروع یا ختم عضله ببندید</a:t>
            </a:r>
          </a:p>
          <a:p>
            <a:pPr marL="512064" indent="-457200" algn="r" rtl="1">
              <a:buAutoNum type="arabicPeriod"/>
            </a:pPr>
            <a:endParaRPr lang="fa-IR" sz="2800" b="1" dirty="0" smtClean="0">
              <a:cs typeface="B Mitra" pitchFamily="2" charset="-78"/>
            </a:endParaRPr>
          </a:p>
          <a:p>
            <a:pPr marL="512064" indent="-457200" algn="r" rtl="1">
              <a:buAutoNum type="arabicPeriod"/>
            </a:pPr>
            <a:r>
              <a:rPr lang="fa-IR" sz="2800" b="1" dirty="0" smtClean="0">
                <a:cs typeface="B Mitra" pitchFamily="2" charset="-78"/>
              </a:rPr>
              <a:t>&gt;&gt;&gt;&gt; روی آن فشار ملایم سرتاسری دهید تا فیکس شود </a:t>
            </a:r>
            <a:r>
              <a:rPr lang="en-US" sz="2800" b="1" dirty="0" smtClean="0">
                <a:cs typeface="B Mitra" pitchFamily="2" charset="-78"/>
              </a:rPr>
              <a:t>(Rubbing)</a:t>
            </a:r>
            <a:endParaRPr lang="fa-IR" sz="2800" b="1" dirty="0" smtClean="0">
              <a:cs typeface="B Mitra" pitchFamily="2" charset="-78"/>
            </a:endParaRPr>
          </a:p>
          <a:p>
            <a:pPr marL="512064" indent="-457200" algn="r" rtl="1">
              <a:buAutoNum type="arabicPeriod"/>
            </a:pPr>
            <a:endParaRPr lang="fa-IR" sz="2800" b="1" dirty="0" smtClean="0">
              <a:cs typeface="B Mitra" pitchFamily="2" charset="-78"/>
            </a:endParaRPr>
          </a:p>
          <a:p>
            <a:pPr marL="512064" indent="-457200" algn="r" rtl="1">
              <a:buAutoNum type="arabicPeriod"/>
            </a:pPr>
            <a:r>
              <a:rPr lang="fa-IR" sz="2800" b="1" dirty="0" smtClean="0">
                <a:cs typeface="B Mitra" pitchFamily="2" charset="-78"/>
              </a:rPr>
              <a:t>&gt;&gt;&gt;&gt; در ابتدا و انتهای نواربندی تنشن </a:t>
            </a:r>
            <a:r>
              <a:rPr lang="en-US" sz="2800" b="1" dirty="0" smtClean="0">
                <a:cs typeface="B Mitra" pitchFamily="2" charset="-78"/>
              </a:rPr>
              <a:t>Off</a:t>
            </a:r>
            <a:r>
              <a:rPr lang="fa-IR" sz="2800" b="1" dirty="0" smtClean="0">
                <a:cs typeface="B Mitra" pitchFamily="2" charset="-78"/>
              </a:rPr>
              <a:t> یا حداقل تنشن را بر روی نوار ایجاد می کنیم &gt;&gt;&gt; تا ناراحتی ناشی از کاربرد نوار به حداقل برسد.</a:t>
            </a:r>
          </a:p>
          <a:p>
            <a:pPr marL="512064" indent="-457200" algn="r" rtl="1">
              <a:buAutoNum type="arabicPeriod"/>
            </a:pPr>
            <a:endParaRPr lang="fa-IR" sz="2800" b="1" dirty="0">
              <a:cs typeface="B Mitra" pitchFamily="2" charset="-78"/>
            </a:endParaRPr>
          </a:p>
          <a:p>
            <a:pPr marL="512064" indent="-457200" algn="r" rtl="1">
              <a:buAutoNum type="arabicPeriod"/>
            </a:pPr>
            <a:r>
              <a:rPr lang="fa-IR" sz="2800" b="1" dirty="0" smtClean="0">
                <a:cs typeface="B Mitra" pitchFamily="2" charset="-78"/>
              </a:rPr>
              <a:t>حدودا 20 دقیقه طول می کشد تا چسبندگی نوار کامل شود و بهتر است در این مدت فعالیت ورزشی انجام نگیرد.</a:t>
            </a:r>
            <a:endParaRPr lang="en-US" sz="2800" b="1" dirty="0">
              <a:cs typeface="B Mitra" pitchFamily="2" charset="-78"/>
            </a:endParaRPr>
          </a:p>
        </p:txBody>
      </p:sp>
    </p:spTree>
    <p:extLst>
      <p:ext uri="{BB962C8B-B14F-4D97-AF65-F5344CB8AC3E}">
        <p14:creationId xmlns:p14="http://schemas.microsoft.com/office/powerpoint/2010/main" val="14163978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14325"/>
            <a:ext cx="7239000" cy="1362075"/>
          </a:xfrm>
        </p:spPr>
        <p:txBody>
          <a:bodyPr>
            <a:normAutofit/>
          </a:bodyPr>
          <a:lstStyle/>
          <a:p>
            <a:pPr algn="r" rtl="1"/>
            <a:r>
              <a:rPr lang="fa-IR" sz="4800" dirty="0" smtClean="0">
                <a:cs typeface="B Titr" pitchFamily="2" charset="-78"/>
              </a:rPr>
              <a:t>کشش نوار</a:t>
            </a:r>
            <a:endParaRPr lang="en-US" sz="4800" dirty="0">
              <a:cs typeface="B Titr" pitchFamily="2" charset="-78"/>
            </a:endParaRPr>
          </a:p>
        </p:txBody>
      </p:sp>
      <p:sp>
        <p:nvSpPr>
          <p:cNvPr id="3" name="Text Placeholder 2"/>
          <p:cNvSpPr>
            <a:spLocks noGrp="1"/>
          </p:cNvSpPr>
          <p:nvPr>
            <p:ph type="body" idx="1"/>
          </p:nvPr>
        </p:nvSpPr>
        <p:spPr>
          <a:xfrm>
            <a:off x="381000" y="1633536"/>
            <a:ext cx="8305800" cy="5072064"/>
          </a:xfrm>
        </p:spPr>
        <p:txBody>
          <a:bodyPr>
            <a:noAutofit/>
          </a:bodyPr>
          <a:lstStyle/>
          <a:p>
            <a:pPr marL="397764" indent="-342900" algn="r" rtl="1">
              <a:buFont typeface="Wingdings" pitchFamily="2" charset="2"/>
              <a:buChar char="v"/>
            </a:pPr>
            <a:r>
              <a:rPr lang="fa-IR" b="1" dirty="0" smtClean="0">
                <a:cs typeface="B Mitra" pitchFamily="2" charset="-78"/>
              </a:rPr>
              <a:t> نوار کینزیو حدودا 30 تا 40% طول خود قابلیت کشش دارد، و در حین استفاده از نوار باید بدانید از چه میزان کششی در آن استفاده کنید.</a:t>
            </a:r>
          </a:p>
          <a:p>
            <a:pPr marL="397764" indent="-342900" algn="r" rtl="1">
              <a:buFont typeface="Wingdings" pitchFamily="2" charset="2"/>
              <a:buChar char="v"/>
            </a:pPr>
            <a:r>
              <a:rPr lang="fa-IR" b="1" dirty="0" smtClean="0">
                <a:cs typeface="B Mitra" pitchFamily="2" charset="-78"/>
              </a:rPr>
              <a:t>کشش زیاد: اثرات نواربندی را کم می کند</a:t>
            </a:r>
          </a:p>
          <a:p>
            <a:pPr marL="397764" indent="-342900" algn="r" rtl="1">
              <a:buFont typeface="Wingdings" pitchFamily="2" charset="2"/>
              <a:buChar char="v"/>
            </a:pPr>
            <a:r>
              <a:rPr lang="fa-IR" b="1" dirty="0" smtClean="0">
                <a:cs typeface="B Mitra" pitchFamily="2" charset="-78"/>
              </a:rPr>
              <a:t>کشش کم: اگر به اشتباه هم استفاده شود بهتر از کشش زیاد است</a:t>
            </a:r>
          </a:p>
          <a:p>
            <a:pPr algn="r" rtl="1"/>
            <a:endParaRPr lang="fa-IR" b="1" dirty="0">
              <a:cs typeface="B Mitra" pitchFamily="2" charset="-78"/>
            </a:endParaRPr>
          </a:p>
          <a:p>
            <a:pPr algn="ctr" rtl="1"/>
            <a:r>
              <a:rPr lang="fa-IR" sz="2200" b="1" dirty="0" smtClean="0">
                <a:solidFill>
                  <a:srgbClr val="FFC000"/>
                </a:solidFill>
                <a:effectLst>
                  <a:outerShdw blurRad="38100" dist="38100" dir="2700000" algn="tl">
                    <a:srgbClr val="000000">
                      <a:alpha val="43137"/>
                    </a:srgbClr>
                  </a:outerShdw>
                </a:effectLst>
                <a:cs typeface="B Mitra" pitchFamily="2" charset="-78"/>
              </a:rPr>
              <a:t>یکی از عوامل اصلی در موفقیت این نوع نواربندی کاربرد کشش صحیح آن است.</a:t>
            </a:r>
          </a:p>
          <a:p>
            <a:pPr algn="r" rtl="1"/>
            <a:endParaRPr lang="fa-IR" b="1" dirty="0">
              <a:cs typeface="B Mitra" pitchFamily="2" charset="-78"/>
            </a:endParaRPr>
          </a:p>
          <a:p>
            <a:pPr marL="397764" indent="-342900" algn="r" rtl="1">
              <a:buFont typeface="Wingdings" pitchFamily="2" charset="2"/>
              <a:buChar char="v"/>
            </a:pPr>
            <a:r>
              <a:rPr lang="fa-IR" b="1" dirty="0" smtClean="0">
                <a:cs typeface="B Mitra" pitchFamily="2" charset="-78"/>
              </a:rPr>
              <a:t>انواع میزان کشش نوار:</a:t>
            </a:r>
          </a:p>
          <a:p>
            <a:pPr rtl="1"/>
            <a:r>
              <a:rPr lang="en-US" b="1" dirty="0" smtClean="0">
                <a:cs typeface="B Mitra" pitchFamily="2" charset="-78"/>
              </a:rPr>
              <a:t>1. None : without stretch</a:t>
            </a:r>
          </a:p>
          <a:p>
            <a:pPr rtl="1"/>
            <a:r>
              <a:rPr lang="en-US" b="1" dirty="0" smtClean="0">
                <a:cs typeface="B Mitra" pitchFamily="2" charset="-78"/>
              </a:rPr>
              <a:t>2. Very light: 15%</a:t>
            </a:r>
          </a:p>
          <a:p>
            <a:pPr rtl="1"/>
            <a:r>
              <a:rPr lang="en-US" b="1" dirty="0" smtClean="0">
                <a:cs typeface="B Mitra" pitchFamily="2" charset="-78"/>
              </a:rPr>
              <a:t>3. Light: 25%</a:t>
            </a:r>
          </a:p>
          <a:p>
            <a:pPr rtl="1"/>
            <a:r>
              <a:rPr lang="en-US" b="1" dirty="0" smtClean="0">
                <a:cs typeface="B Mitra" pitchFamily="2" charset="-78"/>
              </a:rPr>
              <a:t>4. Moderate: 50%</a:t>
            </a:r>
          </a:p>
          <a:p>
            <a:pPr rtl="1"/>
            <a:r>
              <a:rPr lang="en-US" b="1" dirty="0" smtClean="0">
                <a:cs typeface="B Mitra" pitchFamily="2" charset="-78"/>
              </a:rPr>
              <a:t>5. Severe: 75%</a:t>
            </a:r>
          </a:p>
          <a:p>
            <a:pPr rtl="1"/>
            <a:r>
              <a:rPr lang="en-US" b="1" dirty="0" smtClean="0">
                <a:cs typeface="B Mitra" pitchFamily="2" charset="-78"/>
              </a:rPr>
              <a:t>6. Full: 100%</a:t>
            </a:r>
            <a:endParaRPr lang="en-US" b="1" dirty="0">
              <a:cs typeface="B Mitra" pitchFamily="2" charset="-78"/>
            </a:endParaRPr>
          </a:p>
        </p:txBody>
      </p:sp>
      <p:sp>
        <p:nvSpPr>
          <p:cNvPr id="4" name="Left Brace 3"/>
          <p:cNvSpPr/>
          <p:nvPr/>
        </p:nvSpPr>
        <p:spPr>
          <a:xfrm>
            <a:off x="152400" y="4572000"/>
            <a:ext cx="304800" cy="21336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666434"/>
            <a:ext cx="2878137"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599880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1011</TotalTime>
  <Words>5229</Words>
  <Application>Microsoft Office PowerPoint</Application>
  <PresentationFormat>On-screen Show (4:3)</PresentationFormat>
  <Paragraphs>680</Paragraphs>
  <Slides>73</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73</vt:i4>
      </vt:variant>
    </vt:vector>
  </HeadingPairs>
  <TitlesOfParts>
    <vt:vector size="87" baseType="lpstr">
      <vt:lpstr>Arial Unicode MS</vt:lpstr>
      <vt:lpstr>Arial</vt:lpstr>
      <vt:lpstr>Arial Black</vt:lpstr>
      <vt:lpstr>B Badr</vt:lpstr>
      <vt:lpstr>B Mitra</vt:lpstr>
      <vt:lpstr>B Titr</vt:lpstr>
      <vt:lpstr>Century Gothic</vt:lpstr>
      <vt:lpstr>Sinking Ship</vt:lpstr>
      <vt:lpstr>Tahoma</vt:lpstr>
      <vt:lpstr>Turtles</vt:lpstr>
      <vt:lpstr>Verdana</vt:lpstr>
      <vt:lpstr>Wingdings</vt:lpstr>
      <vt:lpstr>Wingdings 2</vt:lpstr>
      <vt:lpstr>Verve</vt:lpstr>
      <vt:lpstr>Kinesio Taping </vt:lpstr>
      <vt:lpstr>مشخصات نوار Kinesio</vt:lpstr>
      <vt:lpstr>مشخصات نوار  Kinesio (ادامه)</vt:lpstr>
      <vt:lpstr>مشخصات نوار  Kinesio (ادامه)</vt:lpstr>
      <vt:lpstr>آماده سازی پوست</vt:lpstr>
      <vt:lpstr>انواع و اندازه های نوار کینزیو</vt:lpstr>
      <vt:lpstr>Selection of Kinesio Strip Type</vt:lpstr>
      <vt:lpstr>نحوه چسباندن نوار</vt:lpstr>
      <vt:lpstr>کشش نوار</vt:lpstr>
      <vt:lpstr>جداکردن نوار کینزیو از سطح کاغذ</vt:lpstr>
      <vt:lpstr>بهترین نتیجه زمانی به دست می آید که از روش Less is better استفاده کنیم یعنی: تعداد لایه های کمتر، میزان تنشن کمتر، و Downward Pressure کمتر (یا در حد متوسط) استفاده نمایید.</vt:lpstr>
      <vt:lpstr>برداشتن نوار کینزیو</vt:lpstr>
      <vt:lpstr>کاربردهای نوار کینزیولوژی</vt:lpstr>
      <vt:lpstr>روش Basic</vt:lpstr>
      <vt:lpstr>جهت بستن نوار در روش Basic</vt:lpstr>
      <vt:lpstr>مرور اجمالی نکات مهم در عملیات Taping</vt:lpstr>
      <vt:lpstr>انواع تکنیک های Corrective</vt:lpstr>
      <vt:lpstr>PowerPoint Presentation</vt:lpstr>
      <vt:lpstr>1. Mechanical Corrective Application Tech.</vt:lpstr>
      <vt:lpstr>اگر پایه را بلندتر بگیریم ، میزان تنشن روی پایه بیشتر می شود به این حالت  Tension on the base  می گویند. </vt:lpstr>
      <vt:lpstr>مثال تکنیک اصلاحی برای  Shoulder Impingement</vt:lpstr>
      <vt:lpstr>2. Space Corrective Application Tech.</vt:lpstr>
      <vt:lpstr>مثال تکنیک تصحیح فضایی برای  Quadriceps Contusion</vt:lpstr>
      <vt:lpstr>3.Functional Corrective Application Tech.</vt:lpstr>
      <vt:lpstr>مثال تکنیک تصحیح Elbow Hyper Extension </vt:lpstr>
      <vt:lpstr>4. Fascia Corrective Application Tech.</vt:lpstr>
      <vt:lpstr>مثال تکنیک تصحیح Patella Subluxation</vt:lpstr>
      <vt:lpstr>5. Tendon/Lig. Corrective Application Tech.</vt:lpstr>
      <vt:lpstr>مثال Unloading در  Infra Patellar Tendon</vt:lpstr>
      <vt:lpstr>6. Lymphatic Corrective Application Tech.</vt:lpstr>
      <vt:lpstr>مثال Supra Patellar Edema</vt:lpstr>
      <vt:lpstr>Shoulder Kinesio Taping Techniques</vt:lpstr>
      <vt:lpstr>Deltoid  (Rotator Cuff Lesion) </vt:lpstr>
      <vt:lpstr> Supraspinatus (Rotator Cuff Lesion) </vt:lpstr>
      <vt:lpstr> GHJ (Rotator Cuff Lesion) </vt:lpstr>
      <vt:lpstr> ACJ (Rotator Cuff Lesion) </vt:lpstr>
      <vt:lpstr>PowerPoint Presentation</vt:lpstr>
      <vt:lpstr>Acromioclavicular Joint Sprain </vt:lpstr>
      <vt:lpstr>Burner Radicular Pain</vt:lpstr>
      <vt:lpstr>Sub Deltoid Bursitis</vt:lpstr>
      <vt:lpstr>Elbow Kinesio Taping Techniques</vt:lpstr>
      <vt:lpstr>Elbow Hyper Extension</vt:lpstr>
      <vt:lpstr>Valgus Laxity</vt:lpstr>
      <vt:lpstr>Biceps Teno synovitis</vt:lpstr>
      <vt:lpstr>Olecranon Bursitis</vt:lpstr>
      <vt:lpstr>Lateral Epicondylitis</vt:lpstr>
      <vt:lpstr>Wrist Kinesio Taping Techniques</vt:lpstr>
      <vt:lpstr>Back Kinesio Taping Techniques</vt:lpstr>
      <vt:lpstr>Wiplash Injury</vt:lpstr>
      <vt:lpstr>Trigger Point</vt:lpstr>
      <vt:lpstr>Rib Fracture and Contusion</vt:lpstr>
      <vt:lpstr>L.B.P</vt:lpstr>
      <vt:lpstr>Myofascial L.B.P Syndrome</vt:lpstr>
      <vt:lpstr>Hip Kinesio Taping Techniques</vt:lpstr>
      <vt:lpstr>Quadriceps Contusions</vt:lpstr>
      <vt:lpstr>Adductor Strain Groin</vt:lpstr>
      <vt:lpstr>Sciatica Pain</vt:lpstr>
      <vt:lpstr>Knee Kinesio Taping Techniques</vt:lpstr>
      <vt:lpstr>MCL Sprain</vt:lpstr>
      <vt:lpstr>ACL Sprain</vt:lpstr>
      <vt:lpstr>Patella Tendinitis</vt:lpstr>
      <vt:lpstr>Jumper’s Knee (Osgood-Schlatter Larsen-Johnnson)</vt:lpstr>
      <vt:lpstr>Sup-Patella Bursitis</vt:lpstr>
      <vt:lpstr>Patella mal tracking Syndrome</vt:lpstr>
      <vt:lpstr>Meniscus Injury</vt:lpstr>
      <vt:lpstr>ITB Friction Syndrome</vt:lpstr>
      <vt:lpstr>Ankle Kinesio Taping Techniques</vt:lpstr>
      <vt:lpstr>Achilles Tendinitis</vt:lpstr>
      <vt:lpstr> Sever’s Syndrome and Retrocalcaneal Bursitis</vt:lpstr>
      <vt:lpstr>Plantar Fasciitis</vt:lpstr>
      <vt:lpstr>Lateral Ankle Sprain</vt:lpstr>
      <vt:lpstr>Hallux Valgus</vt:lpstr>
      <vt:lpstr>T.M.J Kinesio Taping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Kinesio Taping</dc:title>
  <dc:creator>persys</dc:creator>
  <cp:lastModifiedBy>Windows User</cp:lastModifiedBy>
  <cp:revision>349</cp:revision>
  <dcterms:created xsi:type="dcterms:W3CDTF">2010-10-19T02:34:30Z</dcterms:created>
  <dcterms:modified xsi:type="dcterms:W3CDTF">2017-08-14T09:25:48Z</dcterms:modified>
</cp:coreProperties>
</file>